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70"/>
  </p:notesMasterIdLst>
  <p:handoutMasterIdLst>
    <p:handoutMasterId r:id="rId71"/>
  </p:handoutMasterIdLst>
  <p:sldIdLst>
    <p:sldId id="547" r:id="rId2"/>
    <p:sldId id="550" r:id="rId3"/>
    <p:sldId id="558" r:id="rId4"/>
    <p:sldId id="860" r:id="rId5"/>
    <p:sldId id="861" r:id="rId6"/>
    <p:sldId id="862" r:id="rId7"/>
    <p:sldId id="832" r:id="rId8"/>
    <p:sldId id="863" r:id="rId9"/>
    <p:sldId id="864" r:id="rId10"/>
    <p:sldId id="865" r:id="rId11"/>
    <p:sldId id="866" r:id="rId12"/>
    <p:sldId id="802" r:id="rId13"/>
    <p:sldId id="868" r:id="rId14"/>
    <p:sldId id="870" r:id="rId15"/>
    <p:sldId id="871" r:id="rId16"/>
    <p:sldId id="872" r:id="rId17"/>
    <p:sldId id="874" r:id="rId18"/>
    <p:sldId id="875" r:id="rId19"/>
    <p:sldId id="876" r:id="rId20"/>
    <p:sldId id="877" r:id="rId21"/>
    <p:sldId id="878" r:id="rId22"/>
    <p:sldId id="879" r:id="rId23"/>
    <p:sldId id="869" r:id="rId24"/>
    <p:sldId id="880" r:id="rId25"/>
    <p:sldId id="881" r:id="rId26"/>
    <p:sldId id="882" r:id="rId27"/>
    <p:sldId id="883" r:id="rId28"/>
    <p:sldId id="884" r:id="rId29"/>
    <p:sldId id="886" r:id="rId30"/>
    <p:sldId id="890" r:id="rId31"/>
    <p:sldId id="887" r:id="rId32"/>
    <p:sldId id="888" r:id="rId33"/>
    <p:sldId id="889" r:id="rId34"/>
    <p:sldId id="891" r:id="rId35"/>
    <p:sldId id="892" r:id="rId36"/>
    <p:sldId id="893" r:id="rId37"/>
    <p:sldId id="894" r:id="rId38"/>
    <p:sldId id="895" r:id="rId39"/>
    <p:sldId id="896" r:id="rId40"/>
    <p:sldId id="897" r:id="rId41"/>
    <p:sldId id="898" r:id="rId42"/>
    <p:sldId id="899" r:id="rId43"/>
    <p:sldId id="900" r:id="rId44"/>
    <p:sldId id="901" r:id="rId45"/>
    <p:sldId id="902" r:id="rId46"/>
    <p:sldId id="903" r:id="rId47"/>
    <p:sldId id="904" r:id="rId48"/>
    <p:sldId id="905" r:id="rId49"/>
    <p:sldId id="906" r:id="rId50"/>
    <p:sldId id="907" r:id="rId51"/>
    <p:sldId id="916" r:id="rId52"/>
    <p:sldId id="908" r:id="rId53"/>
    <p:sldId id="909" r:id="rId54"/>
    <p:sldId id="910" r:id="rId55"/>
    <p:sldId id="911" r:id="rId56"/>
    <p:sldId id="912" r:id="rId57"/>
    <p:sldId id="913" r:id="rId58"/>
    <p:sldId id="914" r:id="rId59"/>
    <p:sldId id="915" r:id="rId60"/>
    <p:sldId id="917" r:id="rId61"/>
    <p:sldId id="918" r:id="rId62"/>
    <p:sldId id="885" r:id="rId63"/>
    <p:sldId id="858" r:id="rId64"/>
    <p:sldId id="919" r:id="rId65"/>
    <p:sldId id="562" r:id="rId66"/>
    <p:sldId id="554" r:id="rId67"/>
    <p:sldId id="552" r:id="rId68"/>
    <p:sldId id="553" r:id="rId6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3" autoAdjust="0"/>
    <p:restoredTop sz="94660"/>
  </p:normalViewPr>
  <p:slideViewPr>
    <p:cSldViewPr>
      <p:cViewPr varScale="1">
        <p:scale>
          <a:sx n="74" d="100"/>
          <a:sy n="74" d="100"/>
        </p:scale>
        <p:origin x="330" y="6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2019-11-21</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11/21/2019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Linked lists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Linked Lists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::size()</a:t>
            </a:r>
            <a:endParaRPr lang="en-CA" dirty="0"/>
          </a:p>
        </p:txBody>
      </p:sp>
      <p:sp>
        <p:nvSpPr>
          <p:cNvPr id="3" name="Content Placeholder 2"/>
          <p:cNvSpPr>
            <a:spLocks noGrp="1"/>
          </p:cNvSpPr>
          <p:nvPr>
            <p:ph idx="1"/>
          </p:nvPr>
        </p:nvSpPr>
        <p:spPr/>
        <p:txBody>
          <a:bodyPr/>
          <a:lstStyle/>
          <a:p>
            <a:r>
              <a:rPr lang="en-CA" dirty="0" smtClean="0"/>
              <a:t>This is the definition of this member function:</a:t>
            </a:r>
          </a:p>
          <a:p>
            <a:pPr lvl="1"/>
            <a:r>
              <a:rPr lang="en-CA" dirty="0" smtClean="0"/>
              <a:t>This returns the number of items in the linked list</a:t>
            </a:r>
          </a:p>
          <a:p>
            <a:pPr marL="1257300" lvl="3" indent="0">
              <a:buNone/>
            </a:pPr>
            <a:r>
              <a:rPr lang="en-US" sz="1600" b="1" dirty="0">
                <a:solidFill>
                  <a:srgbClr val="0070C0"/>
                </a:solidFill>
                <a:latin typeface="Consolas" panose="020B0609020204030204" pitchFamily="49" charset="0"/>
                <a:cs typeface="Consolas" panose="020B0609020204030204" pitchFamily="49" charset="0"/>
              </a:rPr>
              <a:t>std::</a:t>
            </a:r>
            <a:r>
              <a:rPr lang="en-US" sz="1600" b="1" dirty="0" err="1">
                <a:solidFill>
                  <a:srgbClr val="0070C0"/>
                </a:solidFill>
                <a:latin typeface="Consolas" panose="020B0609020204030204" pitchFamily="49" charset="0"/>
                <a:cs typeface="Consolas" panose="020B0609020204030204" pitchFamily="49" charset="0"/>
              </a:rPr>
              <a:t>size_t</a:t>
            </a:r>
            <a:r>
              <a:rPr lang="en-US" sz="1600" b="1" dirty="0">
                <a:solidFill>
                  <a:srgbClr val="0070C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Linked_list</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smtClean="0">
                <a:solidFill>
                  <a:srgbClr val="0070C0"/>
                </a:solidFill>
                <a:latin typeface="Consolas" panose="020B0609020204030204" pitchFamily="49" charset="0"/>
                <a:cs typeface="Consolas" panose="020B0609020204030204" pitchFamily="49" charset="0"/>
              </a:rPr>
              <a:t>size</a:t>
            </a:r>
            <a:r>
              <a:rPr lang="en-US" sz="1600" b="1" dirty="0">
                <a:solidFill>
                  <a:srgbClr val="0070C0"/>
                </a:solidFill>
                <a:latin typeface="Consolas" panose="020B0609020204030204" pitchFamily="49" charset="0"/>
                <a:cs typeface="Consolas" panose="020B0609020204030204" pitchFamily="49" charset="0"/>
              </a:rPr>
              <a:t>() </a:t>
            </a:r>
            <a:r>
              <a:rPr lang="en-US" sz="1600" b="1" dirty="0" err="1" smtClean="0">
                <a:solidFill>
                  <a:schemeClr val="accent6">
                    <a:lumMod val="75000"/>
                  </a:schemeClr>
                </a:solidFill>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count{0};</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for </a:t>
            </a:r>
            <a:r>
              <a:rPr lang="en-US" sz="1600" dirty="0" smtClean="0">
                <a:latin typeface="Consolas" panose="020B0609020204030204" pitchFamily="49" charset="0"/>
                <a:cs typeface="Consolas" panose="020B0609020204030204" pitchFamily="49" charset="0"/>
              </a:rPr>
              <a:t>( Node </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p_current_node</a:t>
            </a:r>
            <a:r>
              <a:rPr lang="en-US" sz="1600" dirty="0">
                <a:latin typeface="Consolas" panose="020B0609020204030204" pitchFamily="49" charset="0"/>
                <a:cs typeface="Consolas" panose="020B0609020204030204" pitchFamily="49" charset="0"/>
              </a:rPr>
              <a:t>{ </a:t>
            </a:r>
            <a:r>
              <a:rPr lang="en-US" sz="1600" b="1" dirty="0" err="1">
                <a:solidFill>
                  <a:srgbClr val="7030A0"/>
                </a:solidFill>
                <a:latin typeface="Consolas" panose="020B0609020204030204" pitchFamily="49" charset="0"/>
                <a:cs typeface="Consolas" panose="020B0609020204030204" pitchFamily="49" charset="0"/>
              </a:rPr>
              <a:t>p_list_head</a:t>
            </a:r>
            <a:r>
              <a:rPr lang="en-US" sz="1600" b="1" dirty="0">
                <a:solidFill>
                  <a:srgbClr val="7030A0"/>
                </a:solidFill>
                <a:latin typeface="Consolas" panose="020B0609020204030204" pitchFamily="49" charset="0"/>
                <a:cs typeface="Consolas" panose="020B0609020204030204" pitchFamily="49" charset="0"/>
              </a:rPr>
              <a:t>_ </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p_current_node</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p_current_node</a:t>
            </a:r>
            <a:r>
              <a:rPr lang="en-US" sz="1600" dirty="0">
                <a:latin typeface="Consolas" panose="020B0609020204030204" pitchFamily="49" charset="0"/>
                <a:cs typeface="Consolas" panose="020B0609020204030204" pitchFamily="49" charset="0"/>
              </a:rPr>
              <a:t> = </a:t>
            </a:r>
            <a:r>
              <a:rPr lang="en-US" sz="1600" dirty="0" err="1">
                <a:latin typeface="Consolas" panose="020B0609020204030204" pitchFamily="49" charset="0"/>
                <a:cs typeface="Consolas" panose="020B0609020204030204" pitchFamily="49" charset="0"/>
              </a:rPr>
              <a:t>p_current_node</a:t>
            </a:r>
            <a:r>
              <a:rPr lang="en-US" sz="1600" dirty="0">
                <a:latin typeface="Consolas" panose="020B0609020204030204" pitchFamily="49" charset="0"/>
                <a:cs typeface="Consolas" panose="020B0609020204030204" pitchFamily="49" charset="0"/>
              </a:rPr>
              <a:t>-&gt;</a:t>
            </a:r>
            <a:r>
              <a:rPr lang="en-US" sz="1600" dirty="0" err="1">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++count;</a:t>
            </a:r>
          </a:p>
          <a:p>
            <a:pPr marL="1257300" lvl="3" indent="0">
              <a:buNone/>
            </a:pPr>
            <a:r>
              <a:rPr lang="en-US" sz="1600" dirty="0" smtClean="0">
                <a:latin typeface="Consolas" panose="020B0609020204030204" pitchFamily="49" charset="0"/>
                <a:cs typeface="Consolas" panose="020B0609020204030204" pitchFamily="49" charset="0"/>
              </a:rPr>
              <a:t>    }</a:t>
            </a:r>
            <a:endParaRPr lang="en-US" sz="1600" dirty="0" smtClean="0">
              <a:latin typeface="Consolas" panose="020B0609020204030204" pitchFamily="49" charset="0"/>
              <a:cs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count;</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932040" y="4725144"/>
            <a:ext cx="3520516" cy="1200329"/>
          </a:xfrm>
          <a:prstGeom prst="rect">
            <a:avLst/>
          </a:prstGeom>
        </p:spPr>
        <p:txBody>
          <a:bodyPr wrap="none">
            <a:spAutoFit/>
          </a:bodyPr>
          <a:lstStyle/>
          <a:p>
            <a:r>
              <a:rPr lang="en-US" dirty="0" smtClean="0">
                <a:solidFill>
                  <a:srgbClr val="7030A0"/>
                </a:solidFill>
                <a:latin typeface="Georgia" panose="02040502050405020303" pitchFamily="18" charset="0"/>
                <a:cs typeface="Consolas" panose="020B0609020204030204" pitchFamily="49" charset="0"/>
              </a:rPr>
              <a:t>The identifier </a:t>
            </a:r>
            <a:r>
              <a:rPr lang="en-US" dirty="0" err="1" smtClean="0">
                <a:solidFill>
                  <a:srgbClr val="7030A0"/>
                </a:solidFill>
                <a:latin typeface="Consolas" panose="020B0609020204030204" pitchFamily="49" charset="0"/>
                <a:cs typeface="Consolas" panose="020B0609020204030204" pitchFamily="49" charset="0"/>
              </a:rPr>
              <a:t>p_list_head</a:t>
            </a:r>
            <a:r>
              <a:rPr lang="en-US" dirty="0" smtClean="0">
                <a:solidFill>
                  <a:srgbClr val="7030A0"/>
                </a:solidFill>
                <a:latin typeface="Consolas" panose="020B0609020204030204" pitchFamily="49" charset="0"/>
                <a:cs typeface="Consolas" panose="020B0609020204030204" pitchFamily="49" charset="0"/>
              </a:rPr>
              <a:t>_</a:t>
            </a:r>
            <a:r>
              <a:rPr lang="en-US" dirty="0" smtClean="0">
                <a:solidFill>
                  <a:srgbClr val="7030A0"/>
                </a:solidFill>
                <a:latin typeface="Georgia" panose="02040502050405020303" pitchFamily="18" charset="0"/>
                <a:cs typeface="Consolas" panose="020B0609020204030204" pitchFamily="49" charset="0"/>
              </a:rPr>
              <a:t> </a:t>
            </a:r>
          </a:p>
          <a:p>
            <a:r>
              <a:rPr lang="en-US" dirty="0" smtClean="0">
                <a:solidFill>
                  <a:srgbClr val="7030A0"/>
                </a:solidFill>
                <a:latin typeface="Georgia" panose="02040502050405020303" pitchFamily="18" charset="0"/>
                <a:cs typeface="Consolas" panose="020B0609020204030204" pitchFamily="49" charset="0"/>
              </a:rPr>
              <a:t>refers to the member variable of</a:t>
            </a:r>
          </a:p>
          <a:p>
            <a:r>
              <a:rPr lang="en-US" dirty="0" smtClean="0">
                <a:solidFill>
                  <a:srgbClr val="7030A0"/>
                </a:solidFill>
                <a:latin typeface="Georgia" panose="02040502050405020303" pitchFamily="18" charset="0"/>
                <a:cs typeface="Consolas" panose="020B0609020204030204" pitchFamily="49" charset="0"/>
              </a:rPr>
              <a:t>the object on which this member</a:t>
            </a:r>
          </a:p>
          <a:p>
            <a:r>
              <a:rPr lang="en-US" dirty="0" smtClean="0">
                <a:solidFill>
                  <a:srgbClr val="7030A0"/>
                </a:solidFill>
                <a:latin typeface="Georgia" panose="02040502050405020303" pitchFamily="18" charset="0"/>
                <a:cs typeface="Consolas" panose="020B0609020204030204" pitchFamily="49" charset="0"/>
              </a:rPr>
              <a:t>function was called.</a:t>
            </a:r>
          </a:p>
        </p:txBody>
      </p:sp>
    </p:spTree>
    <p:extLst>
      <p:ext uri="{BB962C8B-B14F-4D97-AF65-F5344CB8AC3E}">
        <p14:creationId xmlns:p14="http://schemas.microsoft.com/office/powerpoint/2010/main" val="283217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::size()</a:t>
            </a:r>
            <a:endParaRPr lang="en-CA" dirty="0"/>
          </a:p>
        </p:txBody>
      </p:sp>
      <p:sp>
        <p:nvSpPr>
          <p:cNvPr id="3" name="Content Placeholder 2"/>
          <p:cNvSpPr>
            <a:spLocks noGrp="1"/>
          </p:cNvSpPr>
          <p:nvPr>
            <p:ph idx="1"/>
          </p:nvPr>
        </p:nvSpPr>
        <p:spPr>
          <a:xfrm>
            <a:off x="457200" y="1600200"/>
            <a:ext cx="8363272" cy="4525963"/>
          </a:xfrm>
        </p:spPr>
        <p:txBody>
          <a:bodyPr>
            <a:normAutofit fontScale="85000" lnSpcReduction="20000"/>
          </a:bodyPr>
          <a:lstStyle/>
          <a:p>
            <a:pPr lvl="0"/>
            <a:r>
              <a:rPr lang="en-CA" sz="2400" dirty="0" smtClean="0">
                <a:solidFill>
                  <a:prstClr val="black"/>
                </a:solidFill>
              </a:rPr>
              <a:t>We can now use this member function just like we access member variables:</a:t>
            </a:r>
          </a:p>
          <a:p>
            <a:pPr marL="1257300" lvl="3" indent="0">
              <a:buNone/>
            </a:pPr>
            <a:r>
              <a:rPr lang="en-US" sz="1900" dirty="0" smtClean="0">
                <a:latin typeface="Consolas" panose="020B0609020204030204" pitchFamily="49" charset="0"/>
                <a:cs typeface="Consolas" panose="020B0609020204030204" pitchFamily="49" charset="0"/>
              </a:rPr>
              <a:t>int main() {</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r>
              <a:rPr lang="en-US" sz="1900" dirty="0" err="1">
                <a:latin typeface="Consolas" panose="020B0609020204030204" pitchFamily="49" charset="0"/>
                <a:cs typeface="Consolas" panose="020B0609020204030204" pitchFamily="49" charset="0"/>
              </a:rPr>
              <a:t>my_list</a:t>
            </a:r>
            <a:r>
              <a:rPr lang="en-US" sz="1900" dirty="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std::</a:t>
            </a:r>
            <a:r>
              <a:rPr lang="en-US" sz="1900" dirty="0" err="1">
                <a:latin typeface="Consolas" panose="020B0609020204030204" pitchFamily="49" charset="0"/>
                <a:cs typeface="Consolas" panose="020B0609020204030204" pitchFamily="49" charset="0"/>
              </a:rPr>
              <a:t>cout</a:t>
            </a:r>
            <a:r>
              <a:rPr lang="en-US" sz="1900" dirty="0">
                <a:latin typeface="Consolas" panose="020B0609020204030204" pitchFamily="49" charset="0"/>
                <a:cs typeface="Consolas" panose="020B0609020204030204" pitchFamily="49" charset="0"/>
              </a:rPr>
              <a:t> &lt;&lt; </a:t>
            </a:r>
            <a:r>
              <a:rPr lang="en-US" sz="1900" dirty="0" smtClean="0">
                <a:latin typeface="Consolas" panose="020B0609020204030204" pitchFamily="49" charset="0"/>
                <a:cs typeface="Consolas" panose="020B0609020204030204" pitchFamily="49" charset="0"/>
              </a:rPr>
              <a:t>"Empty: " &lt;&lt; </a:t>
            </a:r>
            <a:r>
              <a:rPr lang="en-US" sz="1900" dirty="0" err="1" smtClean="0">
                <a:latin typeface="Consolas" panose="020B0609020204030204" pitchFamily="49" charset="0"/>
                <a:cs typeface="Consolas" panose="020B0609020204030204" pitchFamily="49" charset="0"/>
              </a:rPr>
              <a:t>my_list.empty</a:t>
            </a:r>
            <a:r>
              <a:rPr lang="en-US" sz="1900" dirty="0">
                <a:latin typeface="Consolas" panose="020B0609020204030204" pitchFamily="49" charset="0"/>
                <a:cs typeface="Consolas" panose="020B0609020204030204" pitchFamily="49" charset="0"/>
              </a:rPr>
              <a:t>() &lt;&lt; std::</a:t>
            </a:r>
            <a:r>
              <a:rPr lang="en-US" sz="1900" dirty="0" err="1">
                <a:latin typeface="Consolas" panose="020B0609020204030204" pitchFamily="49" charset="0"/>
                <a:cs typeface="Consolas" panose="020B0609020204030204" pitchFamily="49" charset="0"/>
              </a:rPr>
              <a:t>endl</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std::</a:t>
            </a:r>
            <a:r>
              <a:rPr lang="en-US" sz="1900" dirty="0" err="1">
                <a:latin typeface="Consolas" panose="020B0609020204030204" pitchFamily="49" charset="0"/>
                <a:cs typeface="Consolas" panose="020B0609020204030204" pitchFamily="49" charset="0"/>
              </a:rPr>
              <a:t>cout</a:t>
            </a:r>
            <a:r>
              <a:rPr lang="en-US" sz="1900" dirty="0">
                <a:latin typeface="Consolas" panose="020B0609020204030204" pitchFamily="49" charset="0"/>
                <a:cs typeface="Consolas" panose="020B0609020204030204" pitchFamily="49" charset="0"/>
              </a:rPr>
              <a:t> &lt;&lt; </a:t>
            </a:r>
            <a:r>
              <a:rPr lang="en-US" sz="1900" dirty="0" smtClean="0">
                <a:latin typeface="Consolas" panose="020B0609020204030204" pitchFamily="49" charset="0"/>
                <a:cs typeface="Consolas" panose="020B0609020204030204" pitchFamily="49" charset="0"/>
              </a:rPr>
              <a:t>"Size:  " &lt;&lt; </a:t>
            </a:r>
            <a:r>
              <a:rPr lang="en-US" sz="1900" dirty="0" err="1" smtClean="0">
                <a:latin typeface="Consolas" panose="020B0609020204030204" pitchFamily="49" charset="0"/>
                <a:cs typeface="Consolas" panose="020B0609020204030204" pitchFamily="49" charset="0"/>
              </a:rPr>
              <a:t>my_list.size</a:t>
            </a: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&lt;&lt; std::</a:t>
            </a:r>
            <a:r>
              <a:rPr lang="en-US" sz="1900" dirty="0" err="1">
                <a:latin typeface="Consolas" panose="020B0609020204030204" pitchFamily="49" charset="0"/>
                <a:cs typeface="Consolas" panose="020B0609020204030204" pitchFamily="49" charset="0"/>
              </a:rPr>
              <a:t>endl</a:t>
            </a:r>
            <a:r>
              <a:rPr lang="en-US" sz="1900" dirty="0">
                <a:latin typeface="Consolas" panose="020B0609020204030204" pitchFamily="49" charset="0"/>
                <a:cs typeface="Consolas" panose="020B0609020204030204" pitchFamily="49" charset="0"/>
              </a:rPr>
              <a:t>;</a:t>
            </a: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    </a:t>
            </a:r>
            <a:r>
              <a:rPr lang="en-US" sz="1900" dirty="0" err="1">
                <a:latin typeface="Consolas" panose="020B0609020204030204" pitchFamily="49" charset="0"/>
                <a:cs typeface="Consolas" panose="020B0609020204030204" pitchFamily="49" charset="0"/>
              </a:rPr>
              <a:t>Linked_list</a:t>
            </a:r>
            <a:r>
              <a:rPr lang="en-US" sz="1900" dirty="0">
                <a:latin typeface="Consolas" panose="020B0609020204030204" pitchFamily="49" charset="0"/>
                <a:cs typeface="Consolas" panose="020B0609020204030204" pitchFamily="49" charset="0"/>
              </a:rPr>
              <a:t> *</a:t>
            </a:r>
            <a:r>
              <a:rPr lang="en-US" sz="1900" dirty="0" err="1">
                <a:latin typeface="Consolas" panose="020B0609020204030204" pitchFamily="49" charset="0"/>
                <a:cs typeface="Consolas" panose="020B0609020204030204" pitchFamily="49" charset="0"/>
              </a:rPr>
              <a:t>p_another_list</a:t>
            </a:r>
            <a:r>
              <a:rPr lang="en-US" sz="1900" dirty="0">
                <a:latin typeface="Consolas" panose="020B0609020204030204" pitchFamily="49" charset="0"/>
                <a:cs typeface="Consolas" panose="020B0609020204030204" pitchFamily="49" charset="0"/>
              </a:rPr>
              <a:t>{ new </a:t>
            </a:r>
            <a:r>
              <a:rPr lang="en-US" sz="1900" dirty="0" err="1">
                <a:latin typeface="Consolas" panose="020B0609020204030204" pitchFamily="49" charset="0"/>
                <a:cs typeface="Consolas" panose="020B0609020204030204" pitchFamily="49" charset="0"/>
              </a:rPr>
              <a:t>Linked_list</a:t>
            </a:r>
            <a:r>
              <a:rPr lang="en-US" sz="1900" dirty="0">
                <a:latin typeface="Consolas" panose="020B0609020204030204" pitchFamily="49" charset="0"/>
                <a:cs typeface="Consolas" panose="020B0609020204030204" pitchFamily="49" charset="0"/>
              </a:rPr>
              <a:t>{} };</a:t>
            </a:r>
          </a:p>
          <a:p>
            <a:pPr marL="1257300" lvl="3" indent="0">
              <a:buNone/>
            </a:pPr>
            <a:r>
              <a:rPr lang="en-US" sz="1900" dirty="0">
                <a:latin typeface="Consolas" panose="020B0609020204030204" pitchFamily="49" charset="0"/>
                <a:cs typeface="Consolas" panose="020B0609020204030204" pitchFamily="49" charset="0"/>
              </a:rPr>
              <a:t>    std::</a:t>
            </a:r>
            <a:r>
              <a:rPr lang="en-US" sz="1900" dirty="0" err="1">
                <a:latin typeface="Consolas" panose="020B0609020204030204" pitchFamily="49" charset="0"/>
                <a:cs typeface="Consolas" panose="020B0609020204030204" pitchFamily="49" charset="0"/>
              </a:rPr>
              <a:t>cout</a:t>
            </a: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&lt;&lt; </a:t>
            </a:r>
            <a:r>
              <a:rPr lang="en-US" sz="1900" dirty="0">
                <a:latin typeface="Consolas" panose="020B0609020204030204" pitchFamily="49" charset="0"/>
                <a:cs typeface="Consolas" panose="020B0609020204030204" pitchFamily="49" charset="0"/>
              </a:rPr>
              <a:t>"Empty: " &lt;&lt;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r>
              <a:rPr lang="en-US" sz="1900" dirty="0">
                <a:latin typeface="Consolas" panose="020B0609020204030204" pitchFamily="49" charset="0"/>
                <a:cs typeface="Consolas" panose="020B0609020204030204" pitchFamily="49" charset="0"/>
              </a:rPr>
              <a:t>&gt;empty</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&lt;&lt; std::</a:t>
            </a:r>
            <a:r>
              <a:rPr lang="en-US" sz="1900" dirty="0" err="1">
                <a:latin typeface="Consolas" panose="020B0609020204030204" pitchFamily="49" charset="0"/>
                <a:cs typeface="Consolas" panose="020B0609020204030204" pitchFamily="49" charset="0"/>
              </a:rPr>
              <a:t>endl</a:t>
            </a:r>
            <a:r>
              <a:rPr lang="en-US" sz="1900" dirty="0">
                <a:latin typeface="Consolas" panose="020B0609020204030204" pitchFamily="49" charset="0"/>
                <a:cs typeface="Consolas" panose="020B0609020204030204" pitchFamily="49" charset="0"/>
              </a:rPr>
              <a:t>;</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std::</a:t>
            </a:r>
            <a:r>
              <a:rPr lang="en-US" sz="1900" dirty="0" err="1">
                <a:latin typeface="Consolas" panose="020B0609020204030204" pitchFamily="49" charset="0"/>
                <a:cs typeface="Consolas" panose="020B0609020204030204" pitchFamily="49" charset="0"/>
              </a:rPr>
              <a:t>cout</a:t>
            </a:r>
            <a:r>
              <a:rPr lang="en-US" sz="1900" dirty="0">
                <a:latin typeface="Consolas" panose="020B0609020204030204" pitchFamily="49" charset="0"/>
                <a:cs typeface="Consolas" panose="020B0609020204030204" pitchFamily="49" charset="0"/>
              </a:rPr>
              <a:t> &lt;&lt; </a:t>
            </a:r>
            <a:r>
              <a:rPr lang="en-US" sz="1900" dirty="0" smtClean="0">
                <a:latin typeface="Consolas" panose="020B0609020204030204" pitchFamily="49" charset="0"/>
                <a:cs typeface="Consolas" panose="020B0609020204030204" pitchFamily="49" charset="0"/>
              </a:rPr>
              <a:t>"Size:  " </a:t>
            </a:r>
            <a:r>
              <a:rPr lang="en-US" sz="1900" dirty="0">
                <a:latin typeface="Consolas" panose="020B0609020204030204" pitchFamily="49" charset="0"/>
                <a:cs typeface="Consolas" panose="020B0609020204030204" pitchFamily="49" charset="0"/>
              </a:rPr>
              <a:t>&lt;&lt; </a:t>
            </a:r>
            <a:r>
              <a:rPr lang="en-US" sz="1900" dirty="0" err="1">
                <a:latin typeface="Consolas" panose="020B0609020204030204" pitchFamily="49" charset="0"/>
                <a:cs typeface="Consolas" panose="020B0609020204030204" pitchFamily="49" charset="0"/>
              </a:rPr>
              <a:t>p_another_list</a:t>
            </a:r>
            <a:r>
              <a:rPr lang="en-US" sz="1900" dirty="0">
                <a:latin typeface="Consolas" panose="020B0609020204030204" pitchFamily="49" charset="0"/>
                <a:cs typeface="Consolas" panose="020B0609020204030204" pitchFamily="49" charset="0"/>
              </a:rPr>
              <a:t>-</a:t>
            </a:r>
            <a:r>
              <a:rPr lang="en-US" sz="1900" dirty="0" smtClean="0">
                <a:latin typeface="Consolas" panose="020B0609020204030204" pitchFamily="49" charset="0"/>
                <a:cs typeface="Consolas" panose="020B0609020204030204" pitchFamily="49" charset="0"/>
              </a:rPr>
              <a:t>&gt;size()</a:t>
            </a:r>
            <a:endParaRPr lang="en-US" sz="1900" dirty="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              &lt;&lt; std::</a:t>
            </a:r>
            <a:r>
              <a:rPr lang="en-US" sz="1900" dirty="0" err="1">
                <a:latin typeface="Consolas" panose="020B0609020204030204" pitchFamily="49" charset="0"/>
                <a:cs typeface="Consolas" panose="020B0609020204030204" pitchFamily="49" charset="0"/>
              </a:rPr>
              <a:t>endl</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delete </a:t>
            </a:r>
            <a:r>
              <a:rPr lang="en-US" sz="1900" dirty="0" err="1">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return 0;</a:t>
            </a:r>
            <a:endParaRPr lang="en-US" sz="1900" dirty="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a:t>
            </a:r>
            <a:endParaRPr lang="en-CA" sz="1900" dirty="0" smtClean="0">
              <a:latin typeface="Consolas" panose="020B0609020204030204" pitchFamily="49" charset="0"/>
              <a:cs typeface="Consolas" panose="020B0609020204030204" pitchFamily="49" charset="0"/>
            </a:endParaRPr>
          </a:p>
        </p:txBody>
      </p:sp>
      <p:sp>
        <p:nvSpPr>
          <p:cNvPr id="4" name="TextBox 3"/>
          <p:cNvSpPr txBox="1"/>
          <p:nvPr/>
        </p:nvSpPr>
        <p:spPr>
          <a:xfrm>
            <a:off x="5940152" y="4581128"/>
            <a:ext cx="1704313" cy="1477328"/>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Empty: 1</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Size:  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Empty: 1</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Size:  0</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36403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normAutofit/>
          </a:bodyPr>
          <a:lstStyle/>
          <a:p>
            <a:r>
              <a:rPr lang="en-CA" dirty="0" smtClean="0"/>
              <a:t>Next, let us start inserting objects into the linked list:</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void </a:t>
            </a:r>
            <a:r>
              <a:rPr lang="en-US" sz="1600" b="1" dirty="0" err="1" smtClean="0">
                <a:solidFill>
                  <a:srgbClr val="0070C0"/>
                </a:solidFill>
                <a:latin typeface="Consolas" panose="020B0609020204030204" pitchFamily="49" charset="0"/>
                <a:cs typeface="Consolas" panose="020B0609020204030204" pitchFamily="49" charset="0"/>
              </a:rPr>
              <a:t>push_front</a:t>
            </a:r>
            <a:r>
              <a:rPr lang="en-US" sz="1600" b="1" dirty="0" smtClean="0">
                <a:solidFill>
                  <a:srgbClr val="0070C0"/>
                </a:solidFill>
                <a:latin typeface="Consolas" panose="020B0609020204030204" pitchFamily="49" charset="0"/>
                <a:cs typeface="Consolas" panose="020B0609020204030204" pitchFamily="49" charset="0"/>
              </a:rPr>
              <a:t>( double </a:t>
            </a:r>
            <a:r>
              <a:rPr lang="en-US" sz="1600" b="1" dirty="0" err="1" smtClean="0">
                <a:solidFill>
                  <a:srgbClr val="0070C0"/>
                </a:solidFill>
                <a:latin typeface="Consolas" panose="020B0609020204030204" pitchFamily="49" charset="0"/>
                <a:cs typeface="Consolas" panose="020B0609020204030204" pitchFamily="49" charset="0"/>
              </a:rPr>
              <a:t>const</a:t>
            </a:r>
            <a:r>
              <a:rPr lang="en-US" sz="1600" b="1" dirty="0" smtClean="0">
                <a:solidFill>
                  <a:srgbClr val="0070C0"/>
                </a:solidFill>
                <a:latin typeface="Consolas" panose="020B0609020204030204" pitchFamily="49" charset="0"/>
                <a:cs typeface="Consolas" panose="020B0609020204030204" pitchFamily="49" charset="0"/>
              </a:rPr>
              <a:t> </a:t>
            </a:r>
            <a:r>
              <a:rPr lang="en-US" sz="1600" b="1" dirty="0" err="1" smtClean="0">
                <a:solidFill>
                  <a:srgbClr val="0070C0"/>
                </a:solidFill>
                <a:latin typeface="Consolas" panose="020B0609020204030204" pitchFamily="49" charset="0"/>
                <a:cs typeface="Consolas" panose="020B0609020204030204" pitchFamily="49" charset="0"/>
              </a:rPr>
              <a:t>new_value</a:t>
            </a:r>
            <a:r>
              <a:rPr lang="en-US" sz="1600" b="1" dirty="0" smtClean="0">
                <a:solidFill>
                  <a:srgbClr val="0070C0"/>
                </a:solidFill>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a:latin typeface="Consolas" panose="020B0609020204030204" pitchFamily="49" charset="0"/>
                <a:cs typeface="Consolas" panose="020B0609020204030204" pitchFamily="49" charset="0"/>
              </a:rPr>
              <a:t>};</a:t>
            </a:r>
          </a:p>
        </p:txBody>
      </p:sp>
      <p:sp>
        <p:nvSpPr>
          <p:cNvPr id="4" name="TextBox 3"/>
          <p:cNvSpPr txBox="1"/>
          <p:nvPr/>
        </p:nvSpPr>
        <p:spPr>
          <a:xfrm>
            <a:off x="4716016" y="5177572"/>
            <a:ext cx="3813865" cy="923330"/>
          </a:xfrm>
          <a:prstGeom prst="rect">
            <a:avLst/>
          </a:prstGeom>
          <a:noFill/>
        </p:spPr>
        <p:txBody>
          <a:bodyPr wrap="none" rtlCol="0">
            <a:spAutoFit/>
          </a:bodyPr>
          <a:lstStyle/>
          <a:p>
            <a:r>
              <a:rPr lang="en-US" dirty="0" smtClean="0">
                <a:solidFill>
                  <a:srgbClr val="0070C0"/>
                </a:solidFill>
                <a:latin typeface="Georgia" panose="02040502050405020303" pitchFamily="18" charset="0"/>
              </a:rPr>
              <a:t>This function must modify the class</a:t>
            </a:r>
          </a:p>
          <a:p>
            <a:r>
              <a:rPr lang="en-US" dirty="0" smtClean="0">
                <a:solidFill>
                  <a:srgbClr val="0070C0"/>
                </a:solidFill>
                <a:latin typeface="Georgia" panose="02040502050405020303" pitchFamily="18" charset="0"/>
              </a:rPr>
              <a:t>member variables, so the function</a:t>
            </a:r>
          </a:p>
          <a:p>
            <a:r>
              <a:rPr lang="en-US" dirty="0" smtClean="0">
                <a:solidFill>
                  <a:srgbClr val="0070C0"/>
                </a:solidFill>
                <a:latin typeface="Georgia" panose="02040502050405020303" pitchFamily="18" charset="0"/>
              </a:rPr>
              <a:t>cannot be declared </a:t>
            </a:r>
            <a:r>
              <a:rPr lang="en-US" dirty="0" err="1" smtClean="0">
                <a:solidFill>
                  <a:srgbClr val="0070C0"/>
                </a:solidFill>
                <a:latin typeface="Consolas" panose="020B0609020204030204" pitchFamily="49" charset="0"/>
              </a:rPr>
              <a:t>const</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92816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We must now implement this function:</a:t>
            </a:r>
          </a:p>
          <a:p>
            <a:pPr marL="1257300" lvl="3" indent="0">
              <a:buNone/>
            </a:pPr>
            <a:r>
              <a:rPr lang="en-US" sz="1600" b="1" dirty="0" smtClean="0">
                <a:solidFill>
                  <a:srgbClr val="0070C0"/>
                </a:solidFill>
                <a:latin typeface="Consolas" panose="020B0609020204030204" pitchFamily="49" charset="0"/>
                <a:cs typeface="Consolas" panose="020B0609020204030204" pitchFamily="49" charset="0"/>
              </a:rPr>
              <a:t>void </a:t>
            </a:r>
            <a:r>
              <a:rPr lang="en-US" sz="1600" b="1" dirty="0" err="1" smtClean="0">
                <a:solidFill>
                  <a:srgbClr val="FF0000"/>
                </a:solidFill>
                <a:latin typeface="Consolas" panose="020B0609020204030204" pitchFamily="49" charset="0"/>
                <a:cs typeface="Consolas" panose="020B0609020204030204" pitchFamily="49" charset="0"/>
              </a:rPr>
              <a:t>Linked_list</a:t>
            </a:r>
            <a:r>
              <a:rPr lang="en-US" sz="1600" b="1" dirty="0" smtClean="0">
                <a:solidFill>
                  <a:srgbClr val="FF0000"/>
                </a:solidFill>
                <a:latin typeface="Consolas" panose="020B0609020204030204" pitchFamily="49" charset="0"/>
                <a:cs typeface="Consolas" panose="020B0609020204030204" pitchFamily="49" charset="0"/>
              </a:rPr>
              <a:t>::</a:t>
            </a:r>
            <a:r>
              <a:rPr lang="en-US" sz="1600" b="1" dirty="0" err="1" smtClean="0">
                <a:solidFill>
                  <a:srgbClr val="0070C0"/>
                </a:solidFill>
                <a:latin typeface="Consolas" panose="020B0609020204030204" pitchFamily="49" charset="0"/>
                <a:cs typeface="Consolas" panose="020B0609020204030204" pitchFamily="49" charset="0"/>
              </a:rPr>
              <a:t>push_front</a:t>
            </a:r>
            <a:r>
              <a:rPr lang="en-US" sz="1600" b="1" dirty="0" smtClean="0">
                <a:solidFill>
                  <a:srgbClr val="0070C0"/>
                </a:solidFill>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double </a:t>
            </a:r>
            <a:r>
              <a:rPr lang="en-US" sz="1600" b="1" dirty="0" err="1" smtClean="0">
                <a:solidFill>
                  <a:srgbClr val="0070C0"/>
                </a:solidFill>
                <a:latin typeface="Consolas" panose="020B0609020204030204" pitchFamily="49" charset="0"/>
                <a:cs typeface="Consolas" panose="020B0609020204030204" pitchFamily="49" charset="0"/>
              </a:rPr>
              <a:t>const</a:t>
            </a:r>
            <a:r>
              <a:rPr lang="en-US" sz="1600" b="1" dirty="0" smtClean="0">
                <a:solidFill>
                  <a:srgbClr val="0070C0"/>
                </a:solidFill>
                <a:latin typeface="Consolas" panose="020B0609020204030204" pitchFamily="49" charset="0"/>
                <a:cs typeface="Consolas" panose="020B0609020204030204" pitchFamily="49" charset="0"/>
              </a:rPr>
              <a:t> </a:t>
            </a:r>
            <a:r>
              <a:rPr lang="en-US" sz="1600" b="1" dirty="0" err="1" smtClean="0">
                <a:solidFill>
                  <a:srgbClr val="0070C0"/>
                </a:solidFill>
                <a:latin typeface="Consolas" panose="020B0609020204030204" pitchFamily="49" charset="0"/>
                <a:cs typeface="Consolas" panose="020B0609020204030204" pitchFamily="49" charset="0"/>
              </a:rPr>
              <a:t>new_value</a:t>
            </a:r>
            <a:r>
              <a:rPr lang="en-US" sz="1600" b="1" dirty="0" smtClean="0">
                <a:solidFill>
                  <a:srgbClr val="0070C0"/>
                </a:solidFill>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7030A0"/>
                </a:solidFill>
                <a:latin typeface="Consolas" panose="020B0609020204030204" pitchFamily="49" charset="0"/>
                <a:cs typeface="Consolas" panose="020B0609020204030204" pitchFamily="49" charset="0"/>
              </a:rPr>
              <a:t>p_list_head</a:t>
            </a:r>
            <a:r>
              <a:rPr lang="en-US" sz="1600" b="1" dirty="0">
                <a:solidFill>
                  <a:srgbClr val="7030A0"/>
                </a:solidFill>
                <a:latin typeface="Consolas" panose="020B0609020204030204" pitchFamily="49" charset="0"/>
                <a:cs typeface="Consolas" panose="020B0609020204030204" pitchFamily="49" charset="0"/>
              </a:rPr>
              <a:t>_</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new Node{</a:t>
            </a:r>
            <a:r>
              <a:rPr lang="en-US" sz="1600" dirty="0" err="1" smtClean="0">
                <a:latin typeface="Consolas" panose="020B0609020204030204" pitchFamily="49" charset="0"/>
                <a:cs typeface="Consolas" panose="020B0609020204030204" pitchFamily="49" charset="0"/>
              </a:rPr>
              <a:t>new_value</a:t>
            </a:r>
            <a:r>
              <a:rPr lang="en-US" sz="1600" dirty="0" smtClean="0">
                <a:latin typeface="Consolas" panose="020B0609020204030204" pitchFamily="49" charset="0"/>
                <a:cs typeface="Consolas" panose="020B0609020204030204" pitchFamily="49" charset="0"/>
              </a:rPr>
              <a:t>, </a:t>
            </a:r>
            <a:r>
              <a:rPr lang="en-US" sz="1600" b="1" dirty="0" err="1" smtClean="0">
                <a:solidFill>
                  <a:srgbClr val="7030A0"/>
                </a:solidFill>
                <a:latin typeface="Consolas" panose="020B0609020204030204" pitchFamily="49" charset="0"/>
                <a:cs typeface="Consolas" panose="020B0609020204030204" pitchFamily="49" charset="0"/>
              </a:rPr>
              <a:t>p_list_head</a:t>
            </a:r>
            <a:r>
              <a:rPr lang="en-US" sz="1600" b="1" dirty="0" smtClean="0">
                <a:solidFill>
                  <a:srgbClr val="7030A0"/>
                </a:solidFill>
                <a:latin typeface="Consolas" panose="020B0609020204030204" pitchFamily="49" charset="0"/>
                <a:cs typeface="Consolas" panose="020B0609020204030204" pitchFamily="49" charset="0"/>
              </a:rPr>
              <a:t>_</a:t>
            </a: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507868" y="3284984"/>
            <a:ext cx="3520516" cy="1200329"/>
          </a:xfrm>
          <a:prstGeom prst="rect">
            <a:avLst/>
          </a:prstGeom>
        </p:spPr>
        <p:txBody>
          <a:bodyPr wrap="none">
            <a:spAutoFit/>
          </a:bodyPr>
          <a:lstStyle/>
          <a:p>
            <a:r>
              <a:rPr lang="en-US" dirty="0" smtClean="0">
                <a:solidFill>
                  <a:srgbClr val="7030A0"/>
                </a:solidFill>
                <a:latin typeface="Georgia" panose="02040502050405020303" pitchFamily="18" charset="0"/>
                <a:cs typeface="Consolas" panose="020B0609020204030204" pitchFamily="49" charset="0"/>
              </a:rPr>
              <a:t>The identifier </a:t>
            </a:r>
            <a:r>
              <a:rPr lang="en-US" dirty="0" err="1" smtClean="0">
                <a:solidFill>
                  <a:srgbClr val="7030A0"/>
                </a:solidFill>
                <a:latin typeface="Consolas" panose="020B0609020204030204" pitchFamily="49" charset="0"/>
                <a:cs typeface="Consolas" panose="020B0609020204030204" pitchFamily="49" charset="0"/>
              </a:rPr>
              <a:t>p_list_head</a:t>
            </a:r>
            <a:r>
              <a:rPr lang="en-US" dirty="0" smtClean="0">
                <a:solidFill>
                  <a:srgbClr val="7030A0"/>
                </a:solidFill>
                <a:latin typeface="Consolas" panose="020B0609020204030204" pitchFamily="49" charset="0"/>
                <a:cs typeface="Consolas" panose="020B0609020204030204" pitchFamily="49" charset="0"/>
              </a:rPr>
              <a:t>_</a:t>
            </a:r>
            <a:r>
              <a:rPr lang="en-US" dirty="0" smtClean="0">
                <a:solidFill>
                  <a:srgbClr val="7030A0"/>
                </a:solidFill>
                <a:latin typeface="Georgia" panose="02040502050405020303" pitchFamily="18" charset="0"/>
                <a:cs typeface="Consolas" panose="020B0609020204030204" pitchFamily="49" charset="0"/>
              </a:rPr>
              <a:t> </a:t>
            </a:r>
          </a:p>
          <a:p>
            <a:r>
              <a:rPr lang="en-US" dirty="0" smtClean="0">
                <a:solidFill>
                  <a:srgbClr val="7030A0"/>
                </a:solidFill>
                <a:latin typeface="Georgia" panose="02040502050405020303" pitchFamily="18" charset="0"/>
                <a:cs typeface="Consolas" panose="020B0609020204030204" pitchFamily="49" charset="0"/>
              </a:rPr>
              <a:t>refers to the member variable of</a:t>
            </a:r>
          </a:p>
          <a:p>
            <a:r>
              <a:rPr lang="en-US" dirty="0" smtClean="0">
                <a:solidFill>
                  <a:srgbClr val="7030A0"/>
                </a:solidFill>
                <a:latin typeface="Georgia" panose="02040502050405020303" pitchFamily="18" charset="0"/>
                <a:cs typeface="Consolas" panose="020B0609020204030204" pitchFamily="49" charset="0"/>
              </a:rPr>
              <a:t>the object on which this member</a:t>
            </a:r>
          </a:p>
          <a:p>
            <a:r>
              <a:rPr lang="en-US" dirty="0" smtClean="0">
                <a:solidFill>
                  <a:srgbClr val="7030A0"/>
                </a:solidFill>
                <a:latin typeface="Georgia" panose="02040502050405020303" pitchFamily="18" charset="0"/>
                <a:cs typeface="Consolas" panose="020B0609020204030204" pitchFamily="49" charset="0"/>
              </a:rPr>
              <a:t>function was called.</a:t>
            </a:r>
          </a:p>
        </p:txBody>
      </p:sp>
    </p:spTree>
    <p:extLst>
      <p:ext uri="{BB962C8B-B14F-4D97-AF65-F5344CB8AC3E}">
        <p14:creationId xmlns:p14="http://schemas.microsoft.com/office/powerpoint/2010/main" val="225175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9" name="Rectangle 8"/>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8832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b="1" dirty="0">
                <a:solidFill>
                  <a:srgbClr val="FF0000"/>
                </a:solidFill>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Linked_list</a:t>
            </a:r>
            <a:r>
              <a:rPr lang="en-US" sz="1600" b="1" dirty="0" smtClean="0">
                <a:solidFill>
                  <a:srgbClr val="FF0000"/>
                </a:solidFill>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3203848" y="4381459"/>
            <a:ext cx="3600400" cy="646331"/>
          </a:xfrm>
          <a:prstGeom prst="rect">
            <a:avLst/>
          </a:prstGeom>
          <a:noFill/>
        </p:spPr>
        <p:txBody>
          <a:bodyPr wrap="square" rtlCol="0">
            <a:spAutoFit/>
          </a:bodyPr>
          <a:lstStyle/>
          <a:p>
            <a:r>
              <a:rPr lang="en-US" dirty="0" smtClean="0">
                <a:solidFill>
                  <a:srgbClr val="FF0000"/>
                </a:solidFill>
                <a:latin typeface="Georgia" panose="02040502050405020303" pitchFamily="18" charset="0"/>
              </a:rPr>
              <a:t>Memory is allocated on the stack and the constructor is called</a:t>
            </a:r>
            <a:endParaRPr lang="en-CA" dirty="0">
              <a:solidFill>
                <a:srgbClr val="FF0000"/>
              </a:solidFill>
              <a:latin typeface="Georgia" panose="020405020504050203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02267197"/>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5930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5" name="Rectangle 4"/>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71547149"/>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252709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76929417"/>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5.56</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0x000000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71547149"/>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7" name="TextBox 6"/>
          <p:cNvSpPr txBox="1"/>
          <p:nvPr/>
        </p:nvSpPr>
        <p:spPr>
          <a:xfrm>
            <a:off x="4211960" y="4209110"/>
            <a:ext cx="4824536" cy="646331"/>
          </a:xfrm>
          <a:prstGeom prst="rect">
            <a:avLst/>
          </a:prstGeom>
          <a:noFill/>
        </p:spPr>
        <p:txBody>
          <a:bodyPr wrap="square" rtlCol="0">
            <a:spAutoFit/>
          </a:bodyPr>
          <a:lstStyle/>
          <a:p>
            <a:r>
              <a:rPr lang="en-US" dirty="0" smtClean="0">
                <a:solidFill>
                  <a:srgbClr val="FF0000"/>
                </a:solidFill>
                <a:latin typeface="Georgia" panose="02040502050405020303" pitchFamily="18" charset="0"/>
              </a:rPr>
              <a:t>Memory is allocated on the heap for the new node and the member variables are initialized</a:t>
            </a:r>
            <a:endParaRPr lang="en-CA" dirty="0">
              <a:solidFill>
                <a:srgbClr val="FF0000"/>
              </a:solidFill>
              <a:latin typeface="Georgia" panose="02040502050405020303" pitchFamily="18" charset="0"/>
            </a:endParaRPr>
          </a:p>
        </p:txBody>
      </p:sp>
      <p:sp>
        <p:nvSpPr>
          <p:cNvPr id="11" name="Rectangle 10"/>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a:t>
            </a:r>
            <a:r>
              <a:rPr lang="en-US" sz="1400" b="1" dirty="0">
                <a:solidFill>
                  <a:srgbClr val="FF0000"/>
                </a:solidFill>
                <a:latin typeface="Consolas" panose="020B0609020204030204" pitchFamily="49" charset="0"/>
                <a:cs typeface="Consolas" panose="020B0609020204030204" pitchFamily="49" charset="0"/>
              </a:rPr>
              <a:t>new Node{</a:t>
            </a:r>
            <a:r>
              <a:rPr lang="en-US" sz="1400" b="1" dirty="0" err="1">
                <a:solidFill>
                  <a:srgbClr val="FF0000"/>
                </a:solidFill>
                <a:latin typeface="Consolas" panose="020B0609020204030204" pitchFamily="49" charset="0"/>
                <a:cs typeface="Consolas" panose="020B0609020204030204" pitchFamily="49" charset="0"/>
              </a:rPr>
              <a:t>new_value</a:t>
            </a:r>
            <a:r>
              <a:rPr lang="en-US" sz="1400" b="1" dirty="0">
                <a:solidFill>
                  <a:srgbClr val="FF0000"/>
                </a:solidFill>
                <a:latin typeface="Consolas" panose="020B0609020204030204" pitchFamily="49" charset="0"/>
                <a:cs typeface="Consolas" panose="020B0609020204030204" pitchFamily="49" charset="0"/>
              </a:rPr>
              <a:t>, </a:t>
            </a:r>
            <a:r>
              <a:rPr lang="en-US" sz="1400" b="1" dirty="0" err="1">
                <a:solidFill>
                  <a:srgbClr val="FF0000"/>
                </a:solidFill>
                <a:latin typeface="Consolas" panose="020B0609020204030204" pitchFamily="49" charset="0"/>
                <a:cs typeface="Consolas" panose="020B0609020204030204" pitchFamily="49" charset="0"/>
              </a:rPr>
              <a:t>p_list_head</a:t>
            </a:r>
            <a:r>
              <a:rPr lang="en-US" sz="1400" b="1" dirty="0">
                <a:solidFill>
                  <a:srgbClr val="FF0000"/>
                </a:solidFill>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1501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23092990"/>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29140648"/>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0x5fe250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7" name="TextBox 6"/>
          <p:cNvSpPr txBox="1"/>
          <p:nvPr/>
        </p:nvSpPr>
        <p:spPr>
          <a:xfrm>
            <a:off x="4211960" y="4209110"/>
            <a:ext cx="4824536" cy="646331"/>
          </a:xfrm>
          <a:prstGeom prst="rect">
            <a:avLst/>
          </a:prstGeom>
          <a:noFill/>
        </p:spPr>
        <p:txBody>
          <a:bodyPr wrap="square" rtlCol="0">
            <a:spAutoFit/>
          </a:bodyPr>
          <a:lstStyle/>
          <a:p>
            <a:r>
              <a:rPr lang="en-US" dirty="0" smtClean="0">
                <a:solidFill>
                  <a:srgbClr val="FF0000"/>
                </a:solidFill>
                <a:latin typeface="Georgia" panose="02040502050405020303" pitchFamily="18" charset="0"/>
              </a:rPr>
              <a:t>The returned address is assigned to the</a:t>
            </a:r>
          </a:p>
          <a:p>
            <a:r>
              <a:rPr lang="en-US" dirty="0" err="1" smtClean="0">
                <a:solidFill>
                  <a:srgbClr val="FF0000"/>
                </a:solidFill>
                <a:latin typeface="Consolas" panose="020B0609020204030204" pitchFamily="49" charset="0"/>
              </a:rPr>
              <a:t>p_list_head</a:t>
            </a:r>
            <a:r>
              <a:rPr lang="en-US" dirty="0" smtClean="0">
                <a:solidFill>
                  <a:srgbClr val="FF0000"/>
                </a:solidFill>
                <a:latin typeface="Consolas" panose="020B0609020204030204" pitchFamily="49" charset="0"/>
              </a:rPr>
              <a:t>_</a:t>
            </a:r>
            <a:r>
              <a:rPr lang="en-US" dirty="0" smtClean="0">
                <a:solidFill>
                  <a:srgbClr val="FF0000"/>
                </a:solidFill>
                <a:latin typeface="Georgia" panose="02040502050405020303" pitchFamily="18" charset="0"/>
              </a:rPr>
              <a:t> member variable of </a:t>
            </a:r>
            <a:r>
              <a:rPr lang="en-US" dirty="0" smtClean="0">
                <a:solidFill>
                  <a:srgbClr val="FF0000"/>
                </a:solidFill>
                <a:latin typeface="Consolas" panose="020B0609020204030204" pitchFamily="49" charset="0"/>
              </a:rPr>
              <a:t>list</a:t>
            </a:r>
            <a:endParaRPr lang="en-CA" dirty="0">
              <a:solidFill>
                <a:srgbClr val="FF0000"/>
              </a:solidFill>
              <a:latin typeface="Consolas" panose="020B0609020204030204" pitchFamily="49" charset="0"/>
            </a:endParaRPr>
          </a:p>
        </p:txBody>
      </p:sp>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b="1" dirty="0" err="1">
                <a:solidFill>
                  <a:srgbClr val="FF0000"/>
                </a:solidFill>
                <a:latin typeface="Consolas" panose="020B0609020204030204" pitchFamily="49" charset="0"/>
                <a:cs typeface="Consolas" panose="020B0609020204030204" pitchFamily="49" charset="0"/>
              </a:rPr>
              <a:t>p_list_head</a:t>
            </a:r>
            <a:r>
              <a:rPr lang="en-US" sz="1400" b="1" dirty="0">
                <a:solidFill>
                  <a:srgbClr val="FF0000"/>
                </a:solidFill>
                <a:latin typeface="Consolas" panose="020B0609020204030204" pitchFamily="49" charset="0"/>
                <a:cs typeface="Consolas" panose="020B0609020204030204" pitchFamily="49" charset="0"/>
              </a:rPr>
              <a:t>_ = </a:t>
            </a:r>
            <a:r>
              <a:rPr lang="en-US" sz="1400" dirty="0">
                <a:latin typeface="Consolas" panose="020B0609020204030204" pitchFamily="49" charset="0"/>
                <a:cs typeface="Consolas" panose="020B0609020204030204" pitchFamily="49" charset="0"/>
              </a:rPr>
              <a:t>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63175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29530963"/>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48963360"/>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5128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Create a linked list class</a:t>
            </a:r>
          </a:p>
          <a:p>
            <a:pPr lvl="1"/>
            <a:r>
              <a:rPr lang="en-CA" dirty="0" smtClean="0"/>
              <a:t>Implement numerous member functions</a:t>
            </a:r>
          </a:p>
          <a:p>
            <a:pPr lvl="1"/>
            <a:r>
              <a:rPr lang="en-CA" dirty="0" smtClean="0"/>
              <a:t>Explain how to step through a linked list</a:t>
            </a:r>
            <a:endParaRPr lang="en-CA" dirty="0" smtClean="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169376"/>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48963360"/>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10347546"/>
              </p:ext>
            </p:extLst>
          </p:nvPr>
        </p:nvGraphicFramePr>
        <p:xfrm>
          <a:off x="5796137" y="385188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7.62</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0x5fe250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a:t>
            </a:r>
            <a:r>
              <a:rPr lang="en-US" sz="1400" b="1" dirty="0">
                <a:solidFill>
                  <a:srgbClr val="FF0000"/>
                </a:solidFill>
                <a:latin typeface="Consolas" panose="020B0609020204030204" pitchFamily="49" charset="0"/>
                <a:cs typeface="Consolas" panose="020B0609020204030204" pitchFamily="49" charset="0"/>
              </a:rPr>
              <a:t>new Node{</a:t>
            </a:r>
            <a:r>
              <a:rPr lang="en-US" sz="1400" b="1" dirty="0" err="1">
                <a:solidFill>
                  <a:srgbClr val="FF0000"/>
                </a:solidFill>
                <a:latin typeface="Consolas" panose="020B0609020204030204" pitchFamily="49" charset="0"/>
                <a:cs typeface="Consolas" panose="020B0609020204030204" pitchFamily="49" charset="0"/>
              </a:rPr>
              <a:t>new_value</a:t>
            </a:r>
            <a:r>
              <a:rPr lang="en-US" sz="1400" b="1" dirty="0">
                <a:solidFill>
                  <a:srgbClr val="FF0000"/>
                </a:solidFill>
                <a:latin typeface="Consolas" panose="020B0609020204030204" pitchFamily="49" charset="0"/>
                <a:cs typeface="Consolas" panose="020B0609020204030204" pitchFamily="49" charset="0"/>
              </a:rPr>
              <a:t>, </a:t>
            </a:r>
            <a:r>
              <a:rPr lang="en-US" sz="1400" b="1" dirty="0" err="1">
                <a:solidFill>
                  <a:srgbClr val="FF0000"/>
                </a:solidFill>
                <a:latin typeface="Consolas" panose="020B0609020204030204" pitchFamily="49" charset="0"/>
                <a:cs typeface="Consolas" panose="020B0609020204030204" pitchFamily="49" charset="0"/>
              </a:rPr>
              <a:t>p_list_head</a:t>
            </a:r>
            <a:r>
              <a:rPr lang="en-US" sz="1400" b="1" dirty="0">
                <a:solidFill>
                  <a:srgbClr val="FF0000"/>
                </a:solidFill>
                <a:latin typeface="Consolas" panose="020B0609020204030204" pitchFamily="49" charset="0"/>
                <a:cs typeface="Consolas" panose="020B0609020204030204" pitchFamily="49" charset="0"/>
              </a:rPr>
              <a:t>_}</a:t>
            </a:r>
            <a:r>
              <a:rPr lang="en-US" sz="1400" dirty="0">
                <a:latin typeface="Consolas" panose="020B0609020204030204" pitchFamily="49" charset="0"/>
                <a:cs typeface="Consolas" panose="020B0609020204030204" pitchFamily="49" charset="0"/>
              </a:rPr>
              <a:t>;</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27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169376"/>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89026642"/>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rgbClr val="FF0000"/>
                          </a:solidFill>
                          <a:latin typeface="Consolas" panose="020B0609020204030204" pitchFamily="49" charset="0"/>
                        </a:rPr>
                        <a:t>0xbad9f0</a:t>
                      </a:r>
                      <a:endParaRPr lang="en-CA" sz="1300"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73171171"/>
              </p:ext>
            </p:extLst>
          </p:nvPr>
        </p:nvGraphicFramePr>
        <p:xfrm>
          <a:off x="5796137" y="385188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b="1" dirty="0">
                <a:solidFill>
                  <a:srgbClr val="FF0000"/>
                </a:solidFill>
                <a:latin typeface="Consolas" panose="020B0609020204030204" pitchFamily="49" charset="0"/>
                <a:cs typeface="Consolas" panose="020B0609020204030204" pitchFamily="49" charset="0"/>
              </a:rPr>
              <a:t>     </a:t>
            </a:r>
            <a:r>
              <a:rPr lang="en-US" sz="1400" b="1" dirty="0" err="1">
                <a:solidFill>
                  <a:srgbClr val="FF0000"/>
                </a:solidFill>
                <a:latin typeface="Consolas" panose="020B0609020204030204" pitchFamily="49" charset="0"/>
                <a:cs typeface="Consolas" panose="020B0609020204030204" pitchFamily="49" charset="0"/>
              </a:rPr>
              <a:t>p_list_head</a:t>
            </a:r>
            <a:r>
              <a:rPr lang="en-US" sz="1400" b="1" dirty="0">
                <a:solidFill>
                  <a:srgbClr val="FF0000"/>
                </a:solidFill>
                <a:latin typeface="Consolas" panose="020B0609020204030204" pitchFamily="49" charset="0"/>
                <a:cs typeface="Consolas" panose="020B0609020204030204" pitchFamily="49" charset="0"/>
              </a:rPr>
              <a:t>_ =</a:t>
            </a:r>
            <a:r>
              <a:rPr lang="en-US" sz="1400" dirty="0">
                <a:latin typeface="Consolas" panose="020B0609020204030204" pitchFamily="49" charset="0"/>
                <a:cs typeface="Consolas" panose="020B0609020204030204" pitchFamily="49" charset="0"/>
              </a:rPr>
              <a:t>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15783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push_front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Let’s see how this works:</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169376"/>
              </p:ext>
            </p:extLst>
          </p:nvPr>
        </p:nvGraphicFramePr>
        <p:xfrm>
          <a:off x="5076057" y="2420888"/>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12442553"/>
              </p:ext>
            </p:extLst>
          </p:nvPr>
        </p:nvGraphicFramePr>
        <p:xfrm>
          <a:off x="755576" y="5010120"/>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0xbad9f0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73171171"/>
              </p:ext>
            </p:extLst>
          </p:nvPr>
        </p:nvGraphicFramePr>
        <p:xfrm>
          <a:off x="5796137" y="385188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
        <p:nvSpPr>
          <p:cNvPr id="10" name="Rectangle 9"/>
          <p:cNvSpPr/>
          <p:nvPr/>
        </p:nvSpPr>
        <p:spPr>
          <a:xfrm>
            <a:off x="3347864" y="5756831"/>
            <a:ext cx="5796136" cy="738664"/>
          </a:xfrm>
          <a:prstGeom prst="rect">
            <a:avLst/>
          </a:prstGeom>
        </p:spPr>
        <p:txBody>
          <a:bodyPr wrap="square">
            <a:spAutoFit/>
          </a:bodyPr>
          <a:lstStyle/>
          <a:p>
            <a:pPr indent="-114300"/>
            <a:r>
              <a:rPr lang="en-US" sz="1400" dirty="0">
                <a:latin typeface="Consolas" panose="020B0609020204030204" pitchFamily="49" charset="0"/>
                <a:cs typeface="Consolas" panose="020B0609020204030204" pitchFamily="49" charset="0"/>
              </a:rPr>
              <a:t>void </a:t>
            </a:r>
            <a:r>
              <a:rPr lang="en-US" sz="1400" dirty="0" err="1">
                <a:latin typeface="Consolas" panose="020B0609020204030204" pitchFamily="49" charset="0"/>
                <a:cs typeface="Consolas" panose="020B0609020204030204" pitchFamily="49" charset="0"/>
              </a:rPr>
              <a:t>Linked_list</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push_front</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p>
          <a:p>
            <a:pPr indent="-114300"/>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 new Node{</a:t>
            </a:r>
            <a:r>
              <a:rPr lang="en-US" sz="1400" dirty="0" err="1">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a:t>
            </a:r>
          </a:p>
          <a:p>
            <a:pPr indent="-114300"/>
            <a:r>
              <a:rPr lang="en-US" sz="1400" dirty="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7375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push_front</a:t>
            </a:r>
            <a:r>
              <a:rPr lang="en-US" dirty="0" smtClean="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Now, if we have two lists:</a:t>
            </a:r>
          </a:p>
          <a:p>
            <a:pPr lvl="1"/>
            <a:r>
              <a:rPr lang="en-US" dirty="0" smtClean="0"/>
              <a:t>Each time you call </a:t>
            </a:r>
            <a:r>
              <a:rPr lang="en-US" dirty="0" err="1" smtClean="0">
                <a:latin typeface="Consolas" panose="020B0609020204030204" pitchFamily="49" charset="0"/>
              </a:rPr>
              <a:t>push_front</a:t>
            </a:r>
            <a:r>
              <a:rPr lang="en-US" dirty="0" smtClean="0">
                <a:latin typeface="Consolas" panose="020B0609020204030204" pitchFamily="49" charset="0"/>
              </a:rPr>
              <a:t>(…)</a:t>
            </a:r>
            <a:r>
              <a:rPr lang="en-US" dirty="0" smtClean="0"/>
              <a:t> on </a:t>
            </a:r>
            <a:r>
              <a:rPr lang="en-US" dirty="0" smtClean="0">
                <a:latin typeface="Consolas" panose="020B0609020204030204" pitchFamily="49" charset="0"/>
              </a:rPr>
              <a:t>list</a:t>
            </a:r>
            <a:r>
              <a:rPr lang="en-US" dirty="0" smtClean="0"/>
              <a:t>:</a:t>
            </a:r>
          </a:p>
          <a:p>
            <a:pPr lvl="2"/>
            <a:r>
              <a:rPr lang="en-US" dirty="0" smtClean="0"/>
              <a:t>The member function updates </a:t>
            </a:r>
            <a:r>
              <a:rPr lang="en-US" dirty="0" err="1" smtClean="0">
                <a:latin typeface="Consolas" panose="020B0609020204030204" pitchFamily="49" charset="0"/>
              </a:rPr>
              <a:t>list.p_list_head</a:t>
            </a:r>
            <a:r>
              <a:rPr lang="en-US" dirty="0" smtClean="0">
                <a:latin typeface="Consolas" panose="020B0609020204030204" pitchFamily="49" charset="0"/>
              </a:rPr>
              <a:t>_</a:t>
            </a:r>
          </a:p>
          <a:p>
            <a:pPr lvl="1"/>
            <a:r>
              <a:rPr lang="en-US" dirty="0"/>
              <a:t>Each time you call </a:t>
            </a:r>
            <a:r>
              <a:rPr lang="en-US" dirty="0" err="1">
                <a:latin typeface="Consolas" panose="020B0609020204030204" pitchFamily="49" charset="0"/>
              </a:rPr>
              <a:t>push_front</a:t>
            </a:r>
            <a:r>
              <a:rPr lang="en-US" dirty="0">
                <a:latin typeface="Consolas" panose="020B0609020204030204" pitchFamily="49" charset="0"/>
              </a:rPr>
              <a:t>(…)</a:t>
            </a:r>
            <a:r>
              <a:rPr lang="en-US" dirty="0"/>
              <a:t> on </a:t>
            </a:r>
            <a:r>
              <a:rPr lang="en-US" dirty="0" smtClean="0">
                <a:latin typeface="Consolas" panose="020B0609020204030204" pitchFamily="49" charset="0"/>
              </a:rPr>
              <a:t>data</a:t>
            </a:r>
            <a:r>
              <a:rPr lang="en-US" dirty="0" smtClean="0"/>
              <a:t>:</a:t>
            </a:r>
            <a:endParaRPr lang="en-US" dirty="0"/>
          </a:p>
          <a:p>
            <a:pPr lvl="2"/>
            <a:r>
              <a:rPr lang="en-US" dirty="0"/>
              <a:t>The member function updates </a:t>
            </a:r>
            <a:r>
              <a:rPr lang="en-US" dirty="0" err="1" smtClean="0">
                <a:latin typeface="Consolas" panose="020B0609020204030204" pitchFamily="49" charset="0"/>
              </a:rPr>
              <a:t>data.p_list_head</a:t>
            </a:r>
            <a:r>
              <a:rPr lang="en-US" dirty="0">
                <a:latin typeface="Consolas" panose="020B0609020204030204" pitchFamily="49" charset="0"/>
              </a:rPr>
              <a:t>_</a:t>
            </a:r>
          </a:p>
          <a:p>
            <a:pPr marL="1257300" lvl="3" indent="0">
              <a:buNone/>
            </a:pPr>
            <a:r>
              <a:rPr lang="en-US" sz="1600" dirty="0" smtClean="0">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list{};</a:t>
            </a: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data{};</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( 1.5 );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data.push_front</a:t>
            </a:r>
            <a:r>
              <a:rPr lang="en-US" sz="1600" dirty="0" smtClean="0">
                <a:latin typeface="Consolas" panose="020B0609020204030204" pitchFamily="49" charset="0"/>
                <a:cs typeface="Consolas" panose="020B0609020204030204" pitchFamily="49" charset="0"/>
              </a:rPr>
              <a:t>( 8.3 );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78645721"/>
              </p:ext>
            </p:extLst>
          </p:nvPr>
        </p:nvGraphicFramePr>
        <p:xfrm>
          <a:off x="5076056" y="5301208"/>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Consolas" panose="020B0609020204030204" pitchFamily="49" charset="0"/>
                        </a:rPr>
                        <a:t>0xfffff0</a:t>
                      </a:r>
                      <a:endParaRPr lang="en-CA" sz="1300"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0xXXXXXX</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data</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8920977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0xXXXXXX</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Tree>
    <p:extLst>
      <p:ext uri="{BB962C8B-B14F-4D97-AF65-F5344CB8AC3E}">
        <p14:creationId xmlns:p14="http://schemas.microsoft.com/office/powerpoint/2010/main" val="269392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::front()</a:t>
            </a:r>
            <a:endParaRPr lang="en-CA" dirty="0"/>
          </a:p>
        </p:txBody>
      </p:sp>
      <p:sp>
        <p:nvSpPr>
          <p:cNvPr id="3" name="Content Placeholder 2"/>
          <p:cNvSpPr>
            <a:spLocks noGrp="1"/>
          </p:cNvSpPr>
          <p:nvPr>
            <p:ph idx="1"/>
          </p:nvPr>
        </p:nvSpPr>
        <p:spPr/>
        <p:txBody>
          <a:bodyPr/>
          <a:lstStyle/>
          <a:p>
            <a:r>
              <a:rPr lang="en-US" dirty="0" smtClean="0"/>
              <a:t>Suppose you want to know what the first entry is?</a:t>
            </a:r>
          </a:p>
          <a:p>
            <a:pPr lvl="1"/>
            <a:r>
              <a:rPr lang="en-US" dirty="0" smtClean="0"/>
              <a:t>This would be implemented as a member function:</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double front() </a:t>
            </a:r>
            <a:r>
              <a:rPr lang="en-US" sz="1600" b="1" dirty="0" err="1" smtClean="0">
                <a:solidFill>
                  <a:srgbClr val="0070C0"/>
                </a:solidFill>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push_front</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new_value</a:t>
            </a:r>
            <a:r>
              <a:rPr lang="en-US" sz="1600" dirty="0" smtClean="0">
                <a:latin typeface="Consolas" panose="020B0609020204030204" pitchFamily="49" charset="0"/>
                <a:cs typeface="Consolas" panose="020B0609020204030204" pitchFamily="49" charset="0"/>
              </a:rPr>
              <a:t> );</a:t>
            </a: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387329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US" dirty="0" smtClean="0"/>
              <a:t>If the list is empty, we will return a default double:</a:t>
            </a:r>
          </a:p>
          <a:p>
            <a:pPr marL="1257300" lvl="3" indent="0">
              <a:buNone/>
            </a:pPr>
            <a:r>
              <a:rPr lang="en-US" sz="1600" dirty="0" smtClean="0">
                <a:latin typeface="Consolas" panose="020B0609020204030204" pitchFamily="49" charset="0"/>
                <a:cs typeface="Consolas" panose="020B0609020204030204" pitchFamily="49" charset="0"/>
              </a:rPr>
              <a:t>double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::front()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if ( empty()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0.0;</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else {</a:t>
            </a:r>
          </a:p>
          <a:p>
            <a:pPr marL="1257300" lvl="3"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_-&gt;value_;</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lvl="1"/>
            <a:endParaRPr lang="en-US" dirty="0" smtClean="0"/>
          </a:p>
          <a:p>
            <a:r>
              <a:rPr lang="en-US" dirty="0" smtClean="0"/>
              <a:t>Alternatively, we could perform an assertion…</a:t>
            </a:r>
          </a:p>
          <a:p>
            <a:pPr lvl="1"/>
            <a:r>
              <a:rPr lang="en-US" dirty="0" smtClean="0"/>
              <a:t>A failed assertion would terminate the program </a:t>
            </a:r>
          </a:p>
          <a:p>
            <a:pPr lvl="1"/>
            <a:endParaRPr lang="en-CA" dirty="0"/>
          </a:p>
        </p:txBody>
      </p:sp>
    </p:spTree>
    <p:extLst>
      <p:ext uri="{BB962C8B-B14F-4D97-AF65-F5344CB8AC3E}">
        <p14:creationId xmlns:p14="http://schemas.microsoft.com/office/powerpoint/2010/main" val="178349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US" dirty="0" smtClean="0"/>
              <a:t>Suppose we want to remove the first entry:</a:t>
            </a:r>
          </a:p>
          <a:p>
            <a:pPr marL="1257300" lvl="3" indent="0">
              <a:buNone/>
            </a:pPr>
            <a:r>
              <a:rPr lang="en-CA" sz="1600" dirty="0" smtClean="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front()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push_front</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new_value</a:t>
            </a:r>
            <a:r>
              <a:rPr lang="en-US" sz="1600" dirty="0" smtClean="0">
                <a:latin typeface="Consolas" panose="020B0609020204030204" pitchFamily="49" charset="0"/>
                <a:cs typeface="Consolas" panose="020B0609020204030204" pitchFamily="49" charset="0"/>
              </a:rPr>
              <a:t> );</a:t>
            </a:r>
          </a:p>
          <a:p>
            <a:pPr marL="1257300" lvl="3" indent="0">
              <a:buNone/>
            </a:pPr>
            <a:r>
              <a:rPr lang="en-US" sz="1600" b="1" dirty="0" smtClean="0">
                <a:solidFill>
                  <a:srgbClr val="0070C0"/>
                </a:solidFill>
                <a:latin typeface="Consolas" panose="020B0609020204030204" pitchFamily="49" charset="0"/>
                <a:cs typeface="Consolas" panose="020B0609020204030204" pitchFamily="49" charset="0"/>
              </a:rPr>
              <a:t>        void </a:t>
            </a:r>
            <a:r>
              <a:rPr lang="en-US" sz="1600" b="1" dirty="0" err="1" smtClean="0">
                <a:solidFill>
                  <a:srgbClr val="0070C0"/>
                </a:solidFill>
                <a:latin typeface="Consolas" panose="020B0609020204030204" pitchFamily="49" charset="0"/>
                <a:cs typeface="Consolas" panose="020B0609020204030204" pitchFamily="49" charset="0"/>
              </a:rPr>
              <a:t>pop_front</a:t>
            </a:r>
            <a:r>
              <a:rPr lang="en-US" sz="1600" b="1" dirty="0" smtClean="0">
                <a:solidFill>
                  <a:srgbClr val="0070C0"/>
                </a:solidFill>
                <a:latin typeface="Consolas" panose="020B0609020204030204" pitchFamily="49" charset="0"/>
                <a:cs typeface="Consolas" panose="020B0609020204030204" pitchFamily="49" charset="0"/>
              </a:rPr>
              <a:t>();</a:t>
            </a:r>
            <a:endParaRPr lang="en-CA" sz="1600" b="1" dirty="0" smtClean="0">
              <a:solidFill>
                <a:srgbClr val="0070C0"/>
              </a:solidFill>
              <a:latin typeface="Consolas" panose="020B0609020204030204" pitchFamily="49" charset="0"/>
              <a:cs typeface="Consolas" panose="020B0609020204030204" pitchFamily="49" charset="0"/>
            </a:endParaRP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277600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a:xfrm>
            <a:off x="457200" y="1600200"/>
            <a:ext cx="8507288" cy="4525963"/>
          </a:xfrm>
        </p:spPr>
        <p:txBody>
          <a:bodyPr/>
          <a:lstStyle/>
          <a:p>
            <a:r>
              <a:rPr lang="en-US" dirty="0" smtClean="0"/>
              <a:t>We described this in the last set of slides:</a:t>
            </a:r>
          </a:p>
          <a:p>
            <a:pPr marL="1257300" lvl="3" indent="0">
              <a:buNone/>
            </a:pPr>
            <a:r>
              <a:rPr lang="en-CA" sz="1600" dirty="0" smtClean="0">
                <a:latin typeface="Consolas" panose="020B0609020204030204" pitchFamily="49" charset="0"/>
                <a:cs typeface="Consolas" panose="020B0609020204030204" pitchFamily="49" charset="0"/>
              </a:rPr>
              <a:t>void </a:t>
            </a: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pop_front</a:t>
            </a:r>
            <a:r>
              <a:rPr lang="en-CA"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if ( !empty()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Node *</a:t>
            </a:r>
            <a:r>
              <a:rPr lang="en-US" sz="1600" dirty="0" err="1" smtClean="0">
                <a:latin typeface="Consolas" panose="020B0609020204030204" pitchFamily="49" charset="0"/>
                <a:cs typeface="Consolas" panose="020B0609020204030204" pitchFamily="49" charset="0"/>
              </a:rPr>
              <a:t>p_current_head</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 =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delete </a:t>
            </a:r>
            <a:r>
              <a:rPr lang="en-US" sz="1600" dirty="0" err="1" smtClean="0">
                <a:latin typeface="Consolas" panose="020B0609020204030204" pitchFamily="49" charset="0"/>
                <a:cs typeface="Consolas" panose="020B0609020204030204" pitchFamily="49" charset="0"/>
              </a:rPr>
              <a:t>p_current_head</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p_current_head</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 avoids a dangling pointer</a:t>
            </a:r>
          </a:p>
          <a:p>
            <a:pPr marL="1257300" lvl="3" indent="0">
              <a:buNone/>
            </a:pP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a:t>
            </a:r>
            <a:endParaRPr lang="en-CA" dirty="0"/>
          </a:p>
        </p:txBody>
      </p:sp>
    </p:spTree>
    <p:extLst>
      <p:ext uri="{BB962C8B-B14F-4D97-AF65-F5344CB8AC3E}">
        <p14:creationId xmlns:p14="http://schemas.microsoft.com/office/powerpoint/2010/main" val="1265412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Assume the two push operations were successful</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solidFill>
                  <a:srgbClr val="FF0000"/>
                </a:solidFill>
                <a:latin typeface="Consolas" panose="020B0609020204030204" pitchFamily="49" charset="0"/>
                <a:cs typeface="Consolas" panose="020B0609020204030204" pitchFamily="49" charset="0"/>
              </a:rPr>
              <a:t> </a:t>
            </a:r>
            <a:r>
              <a:rPr lang="en-US" sz="1600" dirty="0" smtClean="0">
                <a:solidFill>
                  <a:srgbClr val="FF0000"/>
                </a:solidFill>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Linked_list</a:t>
            </a:r>
            <a:r>
              <a:rPr lang="en-US" sz="1600" dirty="0" smtClean="0">
                <a:solidFill>
                  <a:srgbClr val="FF0000"/>
                </a:solidFill>
                <a:latin typeface="Consolas" panose="020B0609020204030204" pitchFamily="49" charset="0"/>
                <a:cs typeface="Consolas" panose="020B0609020204030204" pitchFamily="49" charset="0"/>
              </a:rPr>
              <a:t> list{};</a:t>
            </a:r>
          </a:p>
          <a:p>
            <a:pPr marL="1257300" lvl="3" indent="0">
              <a:buNone/>
            </a:pPr>
            <a:endParaRPr lang="en-US" sz="1600" dirty="0">
              <a:solidFill>
                <a:srgbClr val="FF0000"/>
              </a:solidFill>
              <a:latin typeface="Consolas" panose="020B0609020204030204" pitchFamily="49" charset="0"/>
              <a:cs typeface="Consolas" panose="020B0609020204030204" pitchFamily="49" charset="0"/>
            </a:endParaRPr>
          </a:p>
          <a:p>
            <a:pPr marL="1257300" lvl="3" indent="0">
              <a:buNone/>
            </a:pPr>
            <a:r>
              <a:rPr lang="en-US" sz="1600" dirty="0" smtClean="0">
                <a:solidFill>
                  <a:srgbClr val="FF0000"/>
                </a:solidFill>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( 5.56 );</a:t>
            </a:r>
          </a:p>
          <a:p>
            <a:pPr marL="1257300" lvl="3" indent="0">
              <a:buNone/>
            </a:pPr>
            <a:r>
              <a:rPr lang="en-US" sz="1600" dirty="0">
                <a:solidFill>
                  <a:srgbClr val="FF0000"/>
                </a:solidFill>
                <a:latin typeface="Consolas" panose="020B0609020204030204" pitchFamily="49" charset="0"/>
                <a:cs typeface="Consolas" panose="020B0609020204030204" pitchFamily="49" charset="0"/>
              </a:rPr>
              <a:t> </a:t>
            </a:r>
            <a:r>
              <a:rPr lang="en-US" sz="1600" dirty="0" smtClean="0">
                <a:solidFill>
                  <a:srgbClr val="FF0000"/>
                </a:solidFill>
                <a:latin typeface="Consolas" panose="020B0609020204030204" pitchFamily="49" charset="0"/>
                <a:cs typeface="Consolas" panose="020B0609020204030204" pitchFamily="49" charset="0"/>
              </a:rPr>
              <a:t>   </a:t>
            </a:r>
            <a:r>
              <a:rPr lang="en-US" sz="1600" dirty="0" err="1" smtClean="0">
                <a:solidFill>
                  <a:srgbClr val="FF0000"/>
                </a:solidFill>
                <a:latin typeface="Consolas" panose="020B0609020204030204" pitchFamily="49" charset="0"/>
                <a:cs typeface="Consolas" panose="020B0609020204030204" pitchFamily="49" charset="0"/>
              </a:rPr>
              <a:t>list.push_front</a:t>
            </a:r>
            <a:r>
              <a:rPr lang="en-US" sz="1600" dirty="0" smtClean="0">
                <a:solidFill>
                  <a:srgbClr val="FF0000"/>
                </a:solidFill>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list.pop_front</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84705869"/>
              </p:ext>
            </p:extLst>
          </p:nvPr>
        </p:nvGraphicFramePr>
        <p:xfrm>
          <a:off x="35496" y="5658192"/>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0xbad9f0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smtClean="0">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 </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227082421"/>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339711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Call </a:t>
            </a:r>
            <a:r>
              <a:rPr lang="en-CA" dirty="0" err="1" smtClean="0">
                <a:latin typeface="Consolas" panose="020B0609020204030204" pitchFamily="49" charset="0"/>
              </a:rPr>
              <a:t>pop_front</a:t>
            </a:r>
            <a:r>
              <a:rPr lang="en-CA" dirty="0" smtClean="0">
                <a:latin typeface="Consolas" panose="020B0609020204030204" pitchFamily="49" charset="0"/>
              </a:rPr>
              <a:t>()</a:t>
            </a:r>
            <a:endParaRPr lang="en-CA" dirty="0" smtClean="0">
              <a:latin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list.pop_front</a:t>
            </a:r>
            <a:r>
              <a:rPr lang="en-US" sz="1600" b="1" dirty="0">
                <a:solidFill>
                  <a:srgbClr val="FF0000"/>
                </a:solidFill>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84705869"/>
              </p:ext>
            </p:extLst>
          </p:nvPr>
        </p:nvGraphicFramePr>
        <p:xfrm>
          <a:off x="35496" y="5658192"/>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0xbad9f0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227082421"/>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06940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 linked list</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The biggest issue with a linked list in the previous example is that the user has access to </a:t>
            </a:r>
            <a:r>
              <a:rPr lang="en-CA" sz="2400" dirty="0" err="1" smtClean="0">
                <a:latin typeface="Consolas" panose="020B0609020204030204" pitchFamily="49" charset="0"/>
              </a:rPr>
              <a:t>p_list_head</a:t>
            </a:r>
            <a:endParaRPr lang="en-CA" sz="2400" dirty="0" smtClean="0"/>
          </a:p>
          <a:p>
            <a:r>
              <a:rPr lang="en-CA" sz="2400" dirty="0" smtClean="0"/>
              <a:t>Classes allow the user to prevent honest programmers from accessing its member variables</a:t>
            </a:r>
            <a:endParaRPr lang="en-CA" sz="1600" dirty="0" smtClean="0">
              <a:latin typeface="Consolas" panose="020B0609020204030204" pitchFamily="49" charset="0"/>
              <a:cs typeface="Consolas" panose="020B0609020204030204" pitchFamily="49" charset="0"/>
            </a:endParaRPr>
          </a:p>
          <a:p>
            <a:pPr marL="1257300" lvl="3" indent="0">
              <a:buNone/>
            </a:pPr>
            <a:r>
              <a:rPr lang="en-CA" sz="1900" dirty="0" smtClean="0">
                <a:latin typeface="Consolas" panose="020B0609020204030204" pitchFamily="49" charset="0"/>
                <a:cs typeface="Consolas" panose="020B0609020204030204" pitchFamily="49" charset="0"/>
              </a:rPr>
              <a:t>class </a:t>
            </a:r>
            <a:r>
              <a:rPr lang="en-CA" sz="1900" dirty="0" err="1" smtClean="0">
                <a:latin typeface="Consolas" panose="020B0609020204030204" pitchFamily="49" charset="0"/>
                <a:cs typeface="Consolas" panose="020B0609020204030204" pitchFamily="49" charset="0"/>
              </a:rPr>
              <a:t>Linked_list</a:t>
            </a:r>
            <a:r>
              <a:rPr lang="en-CA" sz="1900" dirty="0" smtClean="0">
                <a:latin typeface="Consolas" panose="020B0609020204030204" pitchFamily="49" charset="0"/>
                <a:cs typeface="Consolas" panose="020B0609020204030204" pitchFamily="49" charset="0"/>
              </a:rPr>
              <a:t> {</a:t>
            </a:r>
          </a:p>
          <a:p>
            <a:pPr marL="1257300" lvl="3" indent="0">
              <a:buNone/>
            </a:pPr>
            <a:r>
              <a:rPr lang="en-CA" sz="1900" dirty="0" smtClean="0">
                <a:latin typeface="Consolas" panose="020B0609020204030204" pitchFamily="49" charset="0"/>
                <a:cs typeface="Consolas" panose="020B0609020204030204" pitchFamily="49" charset="0"/>
              </a:rPr>
              <a:t>    private:</a:t>
            </a:r>
          </a:p>
          <a:p>
            <a:pPr marL="1257300" lvl="3" indent="0">
              <a:buNone/>
            </a:pPr>
            <a:r>
              <a:rPr lang="en-CA" sz="1900" dirty="0" smtClean="0">
                <a:latin typeface="Consolas" panose="020B0609020204030204" pitchFamily="49" charset="0"/>
                <a:cs typeface="Consolas" panose="020B0609020204030204" pitchFamily="49" charset="0"/>
              </a:rPr>
              <a:t>        Node *</a:t>
            </a:r>
            <a:r>
              <a:rPr lang="en-CA" sz="1900" dirty="0" err="1" smtClean="0">
                <a:latin typeface="Consolas" panose="020B0609020204030204" pitchFamily="49" charset="0"/>
                <a:cs typeface="Consolas" panose="020B0609020204030204" pitchFamily="49" charset="0"/>
              </a:rPr>
              <a:t>p_list_head</a:t>
            </a:r>
            <a:r>
              <a:rPr lang="en-CA" sz="1900" dirty="0" smtClean="0">
                <a:latin typeface="Consolas" panose="020B0609020204030204" pitchFamily="49" charset="0"/>
                <a:cs typeface="Consolas" panose="020B0609020204030204" pitchFamily="49" charset="0"/>
              </a:rPr>
              <a:t>_;</a:t>
            </a:r>
          </a:p>
          <a:p>
            <a:pPr marL="1257300" lvl="3" indent="0">
              <a:buNone/>
            </a:pPr>
            <a:r>
              <a:rPr lang="en-CA" sz="1900" dirty="0" smtClean="0">
                <a:latin typeface="Consolas" panose="020B0609020204030204" pitchFamily="49" charset="0"/>
                <a:cs typeface="Consolas" panose="020B0609020204030204" pitchFamily="49" charset="0"/>
              </a:rPr>
              <a:t>};</a:t>
            </a: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endParaRPr lang="en-US" sz="1900" dirty="0" smtClean="0">
              <a:latin typeface="Consolas" panose="020B0609020204030204" pitchFamily="49" charset="0"/>
              <a:cs typeface="Consolas" panose="020B0609020204030204" pitchFamily="49" charset="0"/>
            </a:endParaRPr>
          </a:p>
          <a:p>
            <a:r>
              <a:rPr lang="en-CA" sz="2400" dirty="0" smtClean="0"/>
              <a:t>The user can now create an instance of this linked list:</a:t>
            </a:r>
            <a:endParaRPr lang="en-CA" sz="1600" dirty="0" smtClean="0">
              <a:latin typeface="Consolas" panose="020B0609020204030204" pitchFamily="49" charset="0"/>
            </a:endParaRPr>
          </a:p>
          <a:p>
            <a:pPr marL="1257300" lvl="3" indent="0">
              <a:buNone/>
            </a:pPr>
            <a:r>
              <a:rPr lang="en-US" sz="1900" dirty="0" smtClean="0">
                <a:latin typeface="Consolas" panose="020B0609020204030204" pitchFamily="49" charset="0"/>
              </a:rPr>
              <a:t>int main() {</a:t>
            </a:r>
          </a:p>
          <a:p>
            <a:pPr marL="1257300" lvl="3" indent="0">
              <a:buNone/>
            </a:pPr>
            <a:r>
              <a:rPr lang="en-US" sz="1900" dirty="0" smtClean="0">
                <a:latin typeface="Consolas" panose="020B0609020204030204" pitchFamily="49" charset="0"/>
              </a:rPr>
              <a:t>    </a:t>
            </a:r>
            <a:r>
              <a:rPr lang="en-US" sz="1900" dirty="0" err="1" smtClean="0">
                <a:latin typeface="Consolas" panose="020B0609020204030204" pitchFamily="49" charset="0"/>
              </a:rPr>
              <a:t>Linked_list</a:t>
            </a:r>
            <a:r>
              <a:rPr lang="en-US" sz="1900" dirty="0" smtClean="0">
                <a:latin typeface="Consolas" panose="020B0609020204030204" pitchFamily="49" charset="0"/>
              </a:rPr>
              <a:t> </a:t>
            </a:r>
            <a:r>
              <a:rPr lang="en-US" sz="1900" dirty="0" err="1" smtClean="0">
                <a:latin typeface="Consolas" panose="020B0609020204030204" pitchFamily="49" charset="0"/>
              </a:rPr>
              <a:t>my_list</a:t>
            </a:r>
            <a:r>
              <a:rPr lang="en-US" sz="1900" dirty="0" smtClean="0">
                <a:latin typeface="Consolas" panose="020B0609020204030204" pitchFamily="49" charset="0"/>
              </a:rPr>
              <a:t>;</a:t>
            </a:r>
          </a:p>
          <a:p>
            <a:pPr marL="1257300" lvl="3" indent="0">
              <a:buNone/>
            </a:pPr>
            <a:endParaRPr lang="en-US" sz="1900" dirty="0" smtClean="0">
              <a:latin typeface="Consolas" panose="020B0609020204030204" pitchFamily="49" charset="0"/>
            </a:endParaRPr>
          </a:p>
          <a:p>
            <a:pPr marL="1257300" lvl="3" indent="0">
              <a:buNone/>
            </a:pPr>
            <a:r>
              <a:rPr lang="en-US" sz="1900" dirty="0" smtClean="0">
                <a:latin typeface="Consolas" panose="020B0609020204030204" pitchFamily="49" charset="0"/>
              </a:rPr>
              <a:t>    // Do something with it...</a:t>
            </a:r>
          </a:p>
          <a:p>
            <a:pPr marL="1257300" lvl="3" indent="0">
              <a:buNone/>
            </a:pPr>
            <a:endParaRPr lang="en-US" sz="1900" dirty="0" smtClean="0">
              <a:latin typeface="Consolas" panose="020B0609020204030204" pitchFamily="49" charset="0"/>
            </a:endParaRPr>
          </a:p>
          <a:p>
            <a:pPr marL="1257300" lvl="3" indent="0">
              <a:buNone/>
            </a:pPr>
            <a:endParaRPr lang="en-US" sz="1900" dirty="0" smtClean="0">
              <a:latin typeface="Consolas" panose="020B0609020204030204" pitchFamily="49" charset="0"/>
            </a:endParaRPr>
          </a:p>
          <a:p>
            <a:pPr marL="1257300" lvl="3" indent="0">
              <a:buNone/>
            </a:pPr>
            <a:r>
              <a:rPr lang="en-US" sz="1900" dirty="0" smtClean="0">
                <a:latin typeface="Consolas" panose="020B0609020204030204" pitchFamily="49" charset="0"/>
              </a:rPr>
              <a:t>    return 0;</a:t>
            </a:r>
          </a:p>
          <a:p>
            <a:pPr marL="1257300" lvl="3" indent="0">
              <a:buNone/>
            </a:pPr>
            <a:r>
              <a:rPr lang="en-US" sz="1900" dirty="0" smtClean="0">
                <a:latin typeface="Consolas" panose="020B0609020204030204" pitchFamily="49" charset="0"/>
              </a:rPr>
              <a:t>}</a:t>
            </a:r>
            <a:endParaRPr lang="en-CA" sz="2800"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Check it is not empty</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list.pop_front</a:t>
            </a:r>
            <a:r>
              <a:rPr lang="en-US" sz="1600" b="1" dirty="0">
                <a:solidFill>
                  <a:srgbClr val="FF0000"/>
                </a:solidFill>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84705869"/>
              </p:ext>
            </p:extLst>
          </p:nvPr>
        </p:nvGraphicFramePr>
        <p:xfrm>
          <a:off x="35496" y="5658192"/>
          <a:ext cx="4176464" cy="57912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0xbad9f0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a:t>
            </a:r>
            <a:r>
              <a:rPr lang="en-US" sz="1300" b="1" dirty="0">
                <a:solidFill>
                  <a:srgbClr val="FF0000"/>
                </a:solidFill>
                <a:latin typeface="Consolas" panose="020B0609020204030204" pitchFamily="49" charset="0"/>
                <a:cs typeface="Consolas" panose="020B0609020204030204" pitchFamily="49" charset="0"/>
              </a:rPr>
              <a:t>!empty() </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227082421"/>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349667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US" dirty="0" smtClean="0"/>
              <a:t>Store the current head of the linked list</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a:solidFill>
                  <a:srgbClr val="FF0000"/>
                </a:solidFill>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1338547"/>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0xbad9f0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latin typeface="Consolas" panose="020B0609020204030204" pitchFamily="49" charset="0"/>
                        </a:rPr>
                        <a:t>p_current_head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0xbad9f0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b="1" dirty="0">
                <a:solidFill>
                  <a:srgbClr val="FF0000"/>
                </a:solidFill>
                <a:latin typeface="Consolas" panose="020B0609020204030204" pitchFamily="49" charset="0"/>
                <a:cs typeface="Consolas" panose="020B0609020204030204" pitchFamily="49" charset="0"/>
              </a:rPr>
              <a:t>        Node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a:solidFill>
                  <a:srgbClr val="FF0000"/>
                </a:solidFill>
                <a:latin typeface="Consolas" panose="020B0609020204030204" pitchFamily="49" charset="0"/>
                <a:cs typeface="Consolas" panose="020B0609020204030204" pitchFamily="49" charset="0"/>
              </a:rPr>
              <a:t>{ </a:t>
            </a:r>
            <a:r>
              <a:rPr lang="en-US" sz="1300" b="1" dirty="0" err="1">
                <a:solidFill>
                  <a:srgbClr val="FF0000"/>
                </a:solidFill>
                <a:latin typeface="Consolas" panose="020B0609020204030204" pitchFamily="49" charset="0"/>
                <a:cs typeface="Consolas" panose="020B0609020204030204" pitchFamily="49" charset="0"/>
              </a:rPr>
              <a:t>p_list_head</a:t>
            </a:r>
            <a:r>
              <a:rPr lang="en-US" sz="1300" b="1" dirty="0">
                <a:solidFill>
                  <a:srgbClr val="FF0000"/>
                </a:solidFill>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smtClean="0">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 </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227082421"/>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2949733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Update the head pointer</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err="1">
                <a:solidFill>
                  <a:srgbClr val="FF0000"/>
                </a:solidFill>
                <a:latin typeface="Consolas" panose="020B0609020204030204" pitchFamily="49" charset="0"/>
                <a:cs typeface="Consolas" panose="020B0609020204030204" pitchFamily="49" charset="0"/>
              </a:rPr>
              <a:t>list.pop_front</a:t>
            </a:r>
            <a:r>
              <a:rPr lang="en-US" sz="1600" b="1" dirty="0">
                <a:solidFill>
                  <a:srgbClr val="FF0000"/>
                </a:solidFill>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26034266"/>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0xbad9f0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latin typeface="Consolas" panose="020B0609020204030204" pitchFamily="49" charset="0"/>
                        </a:rPr>
                        <a:t>p_current_head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4747"/>
                          </a:solidFill>
                          <a:latin typeface="Consolas" panose="020B0609020204030204" pitchFamily="49" charset="0"/>
                        </a:rPr>
                        <a:t>0x5fe250</a:t>
                      </a:r>
                      <a:endParaRPr lang="en-CA" sz="1300" b="1" dirty="0">
                        <a:solidFill>
                          <a:srgbClr val="FF4747"/>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b="1" dirty="0">
                <a:solidFill>
                  <a:srgbClr val="FF4747"/>
                </a:solidFill>
                <a:latin typeface="Consolas" panose="020B0609020204030204" pitchFamily="49" charset="0"/>
                <a:cs typeface="Consolas" panose="020B0609020204030204" pitchFamily="49" charset="0"/>
              </a:rPr>
              <a:t>        </a:t>
            </a:r>
            <a:r>
              <a:rPr lang="en-US" sz="1300" b="1" dirty="0" err="1">
                <a:solidFill>
                  <a:srgbClr val="FF4747"/>
                </a:solidFill>
                <a:latin typeface="Consolas" panose="020B0609020204030204" pitchFamily="49" charset="0"/>
                <a:cs typeface="Consolas" panose="020B0609020204030204" pitchFamily="49" charset="0"/>
              </a:rPr>
              <a:t>p_list_head</a:t>
            </a:r>
            <a:r>
              <a:rPr lang="en-US" sz="1300" b="1" dirty="0">
                <a:solidFill>
                  <a:srgbClr val="FF4747"/>
                </a:solidFill>
                <a:latin typeface="Consolas" panose="020B0609020204030204" pitchFamily="49" charset="0"/>
                <a:cs typeface="Consolas" panose="020B0609020204030204" pitchFamily="49" charset="0"/>
              </a:rPr>
              <a:t>_ = </a:t>
            </a:r>
            <a:r>
              <a:rPr lang="en-US" sz="1300" b="1" dirty="0" err="1">
                <a:solidFill>
                  <a:srgbClr val="FF4747"/>
                </a:solidFill>
                <a:latin typeface="Consolas" panose="020B0609020204030204" pitchFamily="49" charset="0"/>
                <a:cs typeface="Consolas" panose="020B0609020204030204" pitchFamily="49" charset="0"/>
              </a:rPr>
              <a:t>p_list_head</a:t>
            </a:r>
            <a:r>
              <a:rPr lang="en-US" sz="1300" b="1" dirty="0">
                <a:solidFill>
                  <a:srgbClr val="FF4747"/>
                </a:solidFill>
                <a:latin typeface="Consolas" panose="020B0609020204030204" pitchFamily="49" charset="0"/>
                <a:cs typeface="Consolas" panose="020B0609020204030204" pitchFamily="49" charset="0"/>
              </a:rPr>
              <a:t>_-&gt;</a:t>
            </a:r>
            <a:r>
              <a:rPr lang="en-US" sz="1300" b="1" dirty="0" err="1">
                <a:solidFill>
                  <a:srgbClr val="FF4747"/>
                </a:solidFill>
                <a:latin typeface="Consolas" panose="020B0609020204030204" pitchFamily="49" charset="0"/>
                <a:cs typeface="Consolas" panose="020B0609020204030204" pitchFamily="49" charset="0"/>
              </a:rPr>
              <a:t>p_next_node</a:t>
            </a:r>
            <a:r>
              <a:rPr lang="en-US" sz="1300" b="1" dirty="0">
                <a:solidFill>
                  <a:srgbClr val="FF4747"/>
                </a:solidFill>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227082421"/>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7.62</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0x5fe250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383957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Delete the previous list head</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12240605"/>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0xbad9f0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latin typeface="Consolas" panose="020B0609020204030204" pitchFamily="49" charset="0"/>
                        </a:rPr>
                        <a:t>p_current_head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b="1" dirty="0">
                <a:solidFill>
                  <a:srgbClr val="FF0000"/>
                </a:solidFill>
                <a:latin typeface="Consolas" panose="020B0609020204030204" pitchFamily="49" charset="0"/>
                <a:cs typeface="Consolas" panose="020B0609020204030204" pitchFamily="49" charset="0"/>
              </a:rPr>
              <a:t>        delete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a:solidFill>
                  <a:srgbClr val="FF0000"/>
                </a:solidFill>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endParaRPr lang="en-US" sz="1300" dirty="0" smtClean="0">
              <a:latin typeface="Consolas" panose="020B0609020204030204" pitchFamily="49" charset="0"/>
              <a:cs typeface="Consolas" panose="020B0609020204030204" pitchFamily="49" charset="0"/>
            </a:endParaRPr>
          </a:p>
          <a:p>
            <a:pPr indent="-114300"/>
            <a:r>
              <a:rPr lang="en-US" sz="1300" dirty="0" smtClean="0">
                <a:latin typeface="Consolas" panose="020B0609020204030204" pitchFamily="49" charset="0"/>
                <a:cs typeface="Consolas" panose="020B0609020204030204" pitchFamily="49" charset="0"/>
              </a:rPr>
              <a:t>    </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2068997673"/>
              </p:ext>
            </p:extLst>
          </p:nvPr>
        </p:nvGraphicFramePr>
        <p:xfrm>
          <a:off x="5148064" y="2915776"/>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0xbad9f0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7.62</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solidFill>
                            <a:schemeClr val="bg1">
                              <a:lumMod val="75000"/>
                            </a:schemeClr>
                          </a:solidFill>
                          <a:latin typeface="Consolas" panose="020B0609020204030204" pitchFamily="49" charset="0"/>
                        </a:rPr>
                        <a:t>value_</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0x5fe250</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solidFill>
                            <a:schemeClr val="bg1">
                              <a:lumMod val="75000"/>
                            </a:schemeClr>
                          </a:solidFill>
                          <a:latin typeface="Consolas" panose="020B0609020204030204" pitchFamily="49" charset="0"/>
                        </a:rPr>
                        <a:t>p_next_node</a:t>
                      </a:r>
                      <a:r>
                        <a:rPr lang="en-US" sz="1300" dirty="0" smtClean="0">
                          <a:solidFill>
                            <a:schemeClr val="bg1">
                              <a:lumMod val="75000"/>
                            </a:schemeClr>
                          </a:solidFill>
                          <a:latin typeface="Consolas" panose="020B0609020204030204" pitchFamily="49" charset="0"/>
                        </a:rPr>
                        <a:t>_</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spTree>
    <p:extLst>
      <p:ext uri="{BB962C8B-B14F-4D97-AF65-F5344CB8AC3E}">
        <p14:creationId xmlns:p14="http://schemas.microsoft.com/office/powerpoint/2010/main" val="717881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Avoid a dangling pointer</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b="1" dirty="0" smtClean="0">
                <a:solidFill>
                  <a:srgbClr val="FF0000"/>
                </a:solidFill>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04856193"/>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0x000000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latin typeface="Consolas" panose="020B0609020204030204" pitchFamily="49" charset="0"/>
                        </a:rPr>
                        <a:t>p_current_head</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b="1" dirty="0" smtClean="0">
                <a:solidFill>
                  <a:srgbClr val="FF0000"/>
                </a:solidFill>
                <a:latin typeface="Consolas" panose="020B0609020204030204" pitchFamily="49" charset="0"/>
                <a:cs typeface="Consolas" panose="020B0609020204030204" pitchFamily="49" charset="0"/>
              </a:rPr>
              <a:t>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a:solidFill>
                  <a:srgbClr val="FF0000"/>
                </a:solidFill>
                <a:latin typeface="Consolas" panose="020B0609020204030204" pitchFamily="49" charset="0"/>
                <a:cs typeface="Consolas" panose="020B0609020204030204" pitchFamily="49" charset="0"/>
              </a:rPr>
              <a:t> = </a:t>
            </a:r>
            <a:r>
              <a:rPr lang="en-US" sz="1300" b="1" dirty="0" err="1">
                <a:solidFill>
                  <a:srgbClr val="FF0000"/>
                </a:solidFill>
                <a:latin typeface="Consolas" panose="020B0609020204030204" pitchFamily="49" charset="0"/>
                <a:cs typeface="Consolas" panose="020B0609020204030204" pitchFamily="49" charset="0"/>
              </a:rPr>
              <a:t>nullptr</a:t>
            </a:r>
            <a:r>
              <a:rPr lang="en-US" sz="1300" b="1" dirty="0">
                <a:solidFill>
                  <a:srgbClr val="FF0000"/>
                </a:solidFill>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73728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We now call </a:t>
            </a:r>
            <a:r>
              <a:rPr lang="en-CA" dirty="0" err="1" smtClean="0">
                <a:latin typeface="Consolas" panose="020B0609020204030204" pitchFamily="49" charset="0"/>
              </a:rPr>
              <a:t>pop_front</a:t>
            </a:r>
            <a:r>
              <a:rPr lang="en-CA" dirty="0" smtClean="0">
                <a:latin typeface="Consolas" panose="020B0609020204030204" pitchFamily="49" charset="0"/>
              </a:rPr>
              <a:t>()</a:t>
            </a:r>
            <a:r>
              <a:rPr lang="en-CA" dirty="0" smtClean="0"/>
              <a:t> a second time</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8750159"/>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bg1">
                              <a:lumMod val="75000"/>
                            </a:schemeClr>
                          </a:solidFill>
                          <a:latin typeface="Consolas" panose="020B0609020204030204" pitchFamily="49" charset="0"/>
                        </a:rPr>
                        <a:t>0x000000</a:t>
                      </a:r>
                      <a:endParaRPr lang="en-CA" sz="1300" b="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bg1">
                              <a:lumMod val="75000"/>
                            </a:schemeClr>
                          </a:solidFill>
                          <a:latin typeface="Consolas" panose="020B0609020204030204" pitchFamily="49" charset="0"/>
                        </a:rPr>
                        <a:t>p_current_head</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34702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The list is still not empty</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18750159"/>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bg1">
                              <a:lumMod val="75000"/>
                            </a:schemeClr>
                          </a:solidFill>
                          <a:latin typeface="Consolas" panose="020B0609020204030204" pitchFamily="49" charset="0"/>
                        </a:rPr>
                        <a:t>0x000000</a:t>
                      </a:r>
                      <a:endParaRPr lang="en-CA" sz="1300" b="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bg1">
                              <a:lumMod val="75000"/>
                            </a:schemeClr>
                          </a:solidFill>
                          <a:latin typeface="Consolas" panose="020B0609020204030204" pitchFamily="49" charset="0"/>
                        </a:rPr>
                        <a:t>p_current_head</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a:t>
            </a:r>
            <a:r>
              <a:rPr lang="en-US" sz="1300" b="1" dirty="0">
                <a:solidFill>
                  <a:srgbClr val="FF0000"/>
                </a:solidFill>
                <a:latin typeface="Consolas" panose="020B0609020204030204" pitchFamily="49" charset="0"/>
                <a:cs typeface="Consolas" panose="020B0609020204030204" pitchFamily="49" charset="0"/>
              </a:rPr>
              <a:t>!empty() </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147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We store the current list head</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64700409"/>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0x5fe250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tx1"/>
                          </a:solidFill>
                          <a:latin typeface="Consolas" panose="020B0609020204030204" pitchFamily="49" charset="0"/>
                        </a:rPr>
                        <a:t>p_current_head</a:t>
                      </a:r>
                      <a:endParaRPr lang="en-CA" sz="13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b="1" dirty="0">
                <a:solidFill>
                  <a:srgbClr val="FF0000"/>
                </a:solidFill>
                <a:latin typeface="Consolas" panose="020B0609020204030204" pitchFamily="49" charset="0"/>
                <a:cs typeface="Consolas" panose="020B0609020204030204" pitchFamily="49" charset="0"/>
              </a:rPr>
              <a:t>        Node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a:solidFill>
                  <a:srgbClr val="FF0000"/>
                </a:solidFill>
                <a:latin typeface="Consolas" panose="020B0609020204030204" pitchFamily="49" charset="0"/>
                <a:cs typeface="Consolas" panose="020B0609020204030204" pitchFamily="49" charset="0"/>
              </a:rPr>
              <a:t>{ </a:t>
            </a:r>
            <a:r>
              <a:rPr lang="en-US" sz="1300" b="1" dirty="0" err="1">
                <a:solidFill>
                  <a:srgbClr val="FF0000"/>
                </a:solidFill>
                <a:latin typeface="Consolas" panose="020B0609020204030204" pitchFamily="49" charset="0"/>
                <a:cs typeface="Consolas" panose="020B0609020204030204" pitchFamily="49" charset="0"/>
              </a:rPr>
              <a:t>p_list_head</a:t>
            </a:r>
            <a:r>
              <a:rPr lang="en-US" sz="1300" b="1" dirty="0">
                <a:solidFill>
                  <a:srgbClr val="FF0000"/>
                </a:solidFill>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857514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Update the list head</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6932655"/>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5.56</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latin typeface="Consolas" panose="020B0609020204030204" pitchFamily="49" charset="0"/>
                        </a:rPr>
                        <a:t>value_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tx1"/>
                          </a:solidFill>
                          <a:latin typeface="Consolas" panose="020B0609020204030204" pitchFamily="49" charset="0"/>
                        </a:rPr>
                        <a:t>0x000000</a:t>
                      </a:r>
                      <a:endParaRPr lang="en-CA" sz="130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p_next_node</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36331701"/>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tx1"/>
                          </a:solidFill>
                          <a:latin typeface="Consolas" panose="020B0609020204030204" pitchFamily="49" charset="0"/>
                        </a:rPr>
                        <a:t>p_current_head</a:t>
                      </a:r>
                      <a:endParaRPr lang="en-CA" sz="13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0x000000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b="1" dirty="0">
                <a:solidFill>
                  <a:srgbClr val="FF0000"/>
                </a:solidFill>
                <a:latin typeface="Consolas" panose="020B0609020204030204" pitchFamily="49" charset="0"/>
                <a:cs typeface="Consolas" panose="020B0609020204030204" pitchFamily="49" charset="0"/>
              </a:rPr>
              <a:t>        </a:t>
            </a:r>
            <a:r>
              <a:rPr lang="en-US" sz="1300" b="1" dirty="0" err="1">
                <a:solidFill>
                  <a:srgbClr val="FF0000"/>
                </a:solidFill>
                <a:latin typeface="Consolas" panose="020B0609020204030204" pitchFamily="49" charset="0"/>
                <a:cs typeface="Consolas" panose="020B0609020204030204" pitchFamily="49" charset="0"/>
              </a:rPr>
              <a:t>p_list_head</a:t>
            </a:r>
            <a:r>
              <a:rPr lang="en-US" sz="1300" b="1" dirty="0">
                <a:solidFill>
                  <a:srgbClr val="FF0000"/>
                </a:solidFill>
                <a:latin typeface="Consolas" panose="020B0609020204030204" pitchFamily="49" charset="0"/>
                <a:cs typeface="Consolas" panose="020B0609020204030204" pitchFamily="49" charset="0"/>
              </a:rPr>
              <a:t>_ = </a:t>
            </a:r>
            <a:r>
              <a:rPr lang="en-US" sz="1300" b="1" dirty="0" err="1">
                <a:solidFill>
                  <a:srgbClr val="FF0000"/>
                </a:solidFill>
                <a:latin typeface="Consolas" panose="020B0609020204030204" pitchFamily="49" charset="0"/>
                <a:cs typeface="Consolas" panose="020B0609020204030204" pitchFamily="49" charset="0"/>
              </a:rPr>
              <a:t>p_list_head</a:t>
            </a:r>
            <a:r>
              <a:rPr lang="en-US" sz="1300" b="1" dirty="0">
                <a:solidFill>
                  <a:srgbClr val="FF0000"/>
                </a:solidFill>
                <a:latin typeface="Consolas" panose="020B0609020204030204" pitchFamily="49" charset="0"/>
                <a:cs typeface="Consolas" panose="020B0609020204030204" pitchFamily="49" charset="0"/>
              </a:rPr>
              <a:t>_-&gt;</a:t>
            </a:r>
            <a:r>
              <a:rPr lang="en-US" sz="1300" b="1" dirty="0" err="1">
                <a:solidFill>
                  <a:srgbClr val="FF0000"/>
                </a:solidFill>
                <a:latin typeface="Consolas" panose="020B0609020204030204" pitchFamily="49" charset="0"/>
                <a:cs typeface="Consolas" panose="020B0609020204030204" pitchFamily="49" charset="0"/>
              </a:rPr>
              <a:t>p_next_node</a:t>
            </a:r>
            <a:r>
              <a:rPr lang="en-US" sz="1300" b="1" dirty="0">
                <a:solidFill>
                  <a:srgbClr val="FF0000"/>
                </a:solidFill>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13337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Delete the old list head</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2087534"/>
              </p:ext>
            </p:extLst>
          </p:nvPr>
        </p:nvGraphicFramePr>
        <p:xfrm>
          <a:off x="5652121" y="1331600"/>
          <a:ext cx="3456383" cy="173736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4">
                  <a:extLst>
                    <a:ext uri="{9D8B030D-6E8A-4147-A177-3AD203B41FA5}">
                      <a16:colId xmlns:a16="http://schemas.microsoft.com/office/drawing/2014/main" val="2984813039"/>
                    </a:ext>
                  </a:extLst>
                </a:gridCol>
                <a:gridCol w="1440159">
                  <a:extLst>
                    <a:ext uri="{9D8B030D-6E8A-4147-A177-3AD203B41FA5}">
                      <a16:colId xmlns:a16="http://schemas.microsoft.com/office/drawing/2014/main" val="4087304335"/>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96796781"/>
                  </a:ext>
                </a:extLst>
              </a:tr>
              <a:tr h="259996">
                <a:tc>
                  <a:txBody>
                    <a:bodyPr/>
                    <a:lstStyle/>
                    <a:p>
                      <a:r>
                        <a:rPr lang="en-US" sz="1300" dirty="0" smtClean="0">
                          <a:latin typeface="Consolas" panose="020B0609020204030204" pitchFamily="49" charset="0"/>
                        </a:rPr>
                        <a:t>0x5fe250</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5.56</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smtClean="0">
                          <a:solidFill>
                            <a:schemeClr val="bg1">
                              <a:lumMod val="75000"/>
                            </a:schemeClr>
                          </a:solidFill>
                          <a:latin typeface="Consolas" panose="020B0609020204030204" pitchFamily="49" charset="0"/>
                        </a:rPr>
                        <a:t>value_</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9613052"/>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dirty="0" smtClean="0">
                          <a:solidFill>
                            <a:schemeClr val="bg1">
                              <a:lumMod val="75000"/>
                            </a:schemeClr>
                          </a:solidFill>
                          <a:latin typeface="Consolas" panose="020B0609020204030204" pitchFamily="49" charset="0"/>
                        </a:rPr>
                        <a:t>0x000000</a:t>
                      </a:r>
                      <a:endParaRPr lang="en-CA" sz="1300" dirty="0">
                        <a:solidFill>
                          <a:schemeClr val="bg1">
                            <a:lumMod val="75000"/>
                          </a:schemeClr>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solidFill>
                            <a:schemeClr val="bg1">
                              <a:lumMod val="75000"/>
                            </a:schemeClr>
                          </a:solidFill>
                          <a:latin typeface="Consolas" panose="020B0609020204030204" pitchFamily="49" charset="0"/>
                        </a:rPr>
                        <a:t>p_next_node</a:t>
                      </a:r>
                      <a:r>
                        <a:rPr lang="en-US" sz="1300" dirty="0" smtClean="0">
                          <a:solidFill>
                            <a:schemeClr val="bg1">
                              <a:lumMod val="75000"/>
                            </a:schemeClr>
                          </a:solidFill>
                          <a:latin typeface="Consolas" panose="020B0609020204030204" pitchFamily="49" charset="0"/>
                        </a:rPr>
                        <a:t>_</a:t>
                      </a:r>
                      <a:endParaRPr lang="en-CA" sz="1300"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45997377"/>
                  </a:ext>
                </a:extLst>
              </a:tr>
              <a:tr h="259996">
                <a:tc>
                  <a:txBody>
                    <a:bodyPr/>
                    <a:lstStyle/>
                    <a:p>
                      <a:endParaRPr lang="en-CA" sz="130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CA" sz="1300" dirty="0">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26220184"/>
                  </a:ext>
                </a:extLst>
              </a:tr>
              <a:tr h="259996">
                <a:tc>
                  <a:txBody>
                    <a:bodyPr/>
                    <a:lstStyle/>
                    <a:p>
                      <a:endParaRPr lang="en-CA" sz="1300">
                        <a:latin typeface="Consolas" panose="020B0609020204030204" pitchFamily="49"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smtClean="0">
                          <a:latin typeface="Consolas" panose="020B0609020204030204" pitchFamily="49" charset="0"/>
                        </a:rPr>
                        <a:t>⋮</a:t>
                      </a:r>
                    </a:p>
                  </a:txBody>
                  <a:tcPr>
                    <a:lnT w="12700" cap="flat" cmpd="sng" algn="ctr">
                      <a:solidFill>
                        <a:schemeClr val="tx1"/>
                      </a:solidFill>
                      <a:prstDash val="solid"/>
                      <a:round/>
                      <a:headEnd type="none" w="med" len="med"/>
                      <a:tailEnd type="none" w="med" len="med"/>
                    </a:lnT>
                  </a:tcPr>
                </a:tc>
                <a:tc>
                  <a:txBody>
                    <a:bodyPr/>
                    <a:lstStyle/>
                    <a:p>
                      <a:endParaRPr lang="en-CA" sz="1300" dirty="0">
                        <a:latin typeface="Consolas" panose="020B0609020204030204" pitchFamily="49" charset="0"/>
                      </a:endParaRPr>
                    </a:p>
                  </a:txBody>
                  <a:tcPr/>
                </a:tc>
                <a:extLst>
                  <a:ext uri="{0D108BD9-81ED-4DB2-BD59-A6C34878D82A}">
                    <a16:rowId xmlns:a16="http://schemas.microsoft.com/office/drawing/2014/main" val="280003969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90970132"/>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0x5fe250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tx1"/>
                          </a:solidFill>
                          <a:latin typeface="Consolas" panose="020B0609020204030204" pitchFamily="49" charset="0"/>
                        </a:rPr>
                        <a:t>p_current_head</a:t>
                      </a:r>
                      <a:endParaRPr lang="en-CA" sz="13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0x000000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b="1" dirty="0">
                <a:solidFill>
                  <a:srgbClr val="FF0000"/>
                </a:solidFill>
                <a:latin typeface="Consolas" panose="020B0609020204030204" pitchFamily="49" charset="0"/>
                <a:cs typeface="Consolas" panose="020B0609020204030204" pitchFamily="49" charset="0"/>
              </a:rPr>
              <a:t>        delete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smtClean="0">
                <a:solidFill>
                  <a:srgbClr val="FF0000"/>
                </a:solidFill>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81907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 and constructors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pPr lvl="0"/>
            <a:r>
              <a:rPr lang="en-CA" sz="2400" dirty="0" smtClean="0">
                <a:solidFill>
                  <a:prstClr val="black"/>
                </a:solidFill>
              </a:rPr>
              <a:t>First, we must ensure that </a:t>
            </a:r>
            <a:r>
              <a:rPr lang="en-CA" sz="2400" dirty="0" err="1" smtClean="0">
                <a:solidFill>
                  <a:prstClr val="black"/>
                </a:solidFill>
                <a:latin typeface="Consolas" panose="020B0609020204030204" pitchFamily="49" charset="0"/>
              </a:rPr>
              <a:t>p_list_head</a:t>
            </a:r>
            <a:r>
              <a:rPr lang="en-CA" sz="2400" dirty="0" smtClean="0">
                <a:solidFill>
                  <a:prstClr val="black"/>
                </a:solidFill>
                <a:latin typeface="Consolas" panose="020B0609020204030204" pitchFamily="49" charset="0"/>
              </a:rPr>
              <a:t>_</a:t>
            </a:r>
            <a:r>
              <a:rPr lang="en-CA" sz="2400" dirty="0" smtClean="0">
                <a:solidFill>
                  <a:prstClr val="black"/>
                </a:solidFill>
              </a:rPr>
              <a:t> is properly initialized:</a:t>
            </a:r>
          </a:p>
          <a:p>
            <a:pPr lvl="1"/>
            <a:r>
              <a:rPr lang="en-CA" sz="2300" dirty="0" smtClean="0">
                <a:solidFill>
                  <a:prstClr val="black"/>
                </a:solidFill>
              </a:rPr>
              <a:t>It must be set to </a:t>
            </a:r>
            <a:r>
              <a:rPr lang="en-CA" sz="2300" dirty="0" err="1" smtClean="0">
                <a:solidFill>
                  <a:prstClr val="black"/>
                </a:solidFill>
                <a:latin typeface="Consolas" panose="020B0609020204030204" pitchFamily="49" charset="0"/>
              </a:rPr>
              <a:t>nullptr</a:t>
            </a:r>
            <a:endParaRPr lang="en-CA" sz="2300" dirty="0" smtClean="0">
              <a:solidFill>
                <a:prstClr val="black"/>
              </a:solidFill>
              <a:latin typeface="Consolas" panose="020B0609020204030204" pitchFamily="49" charset="0"/>
            </a:endParaRPr>
          </a:p>
          <a:p>
            <a:pPr lvl="1"/>
            <a:endParaRPr lang="en-CA" sz="2400" dirty="0" smtClean="0">
              <a:solidFill>
                <a:prstClr val="black"/>
              </a:solidFill>
            </a:endParaRPr>
          </a:p>
          <a:p>
            <a:r>
              <a:rPr lang="en-CA" sz="2500" dirty="0" smtClean="0">
                <a:solidFill>
                  <a:prstClr val="black"/>
                </a:solidFill>
              </a:rPr>
              <a:t>A class is associated with a </a:t>
            </a:r>
            <a:r>
              <a:rPr lang="en-CA" sz="2500" i="1" dirty="0" smtClean="0">
                <a:solidFill>
                  <a:prstClr val="black"/>
                </a:solidFill>
              </a:rPr>
              <a:t>constructor</a:t>
            </a:r>
          </a:p>
          <a:p>
            <a:pPr lvl="1"/>
            <a:r>
              <a:rPr lang="en-CA" sz="2400" dirty="0" smtClean="0">
                <a:solidFill>
                  <a:prstClr val="black"/>
                </a:solidFill>
              </a:rPr>
              <a:t>This is a function that is automatically called when an instance is created</a:t>
            </a:r>
          </a:p>
          <a:p>
            <a:pPr marL="1257300" lvl="3" indent="0">
              <a:buNone/>
            </a:pPr>
            <a:r>
              <a:rPr lang="en-CA" sz="1900" dirty="0">
                <a:latin typeface="Consolas" panose="020B0609020204030204" pitchFamily="49" charset="0"/>
                <a:cs typeface="Consolas" panose="020B0609020204030204" pitchFamily="49" charset="0"/>
              </a:rPr>
              <a:t>class </a:t>
            </a:r>
            <a:r>
              <a:rPr lang="en-CA" sz="1900" dirty="0" err="1">
                <a:latin typeface="Consolas" panose="020B0609020204030204" pitchFamily="49" charset="0"/>
                <a:cs typeface="Consolas" panose="020B0609020204030204" pitchFamily="49" charset="0"/>
              </a:rPr>
              <a:t>Linked_list</a:t>
            </a: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public:</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a:t>
            </a:r>
            <a:endParaRPr lang="en-CA" sz="1900" dirty="0">
              <a:latin typeface="Consolas" panose="020B0609020204030204" pitchFamily="49" charset="0"/>
              <a:cs typeface="Consolas" panose="020B0609020204030204" pitchFamily="49" charset="0"/>
            </a:endParaRPr>
          </a:p>
          <a:p>
            <a:pPr marL="1257300" lvl="3" indent="0">
              <a:buNone/>
            </a:pPr>
            <a:r>
              <a:rPr lang="en-CA" sz="1900" dirty="0">
                <a:latin typeface="Consolas" panose="020B0609020204030204" pitchFamily="49" charset="0"/>
                <a:cs typeface="Consolas" panose="020B0609020204030204" pitchFamily="49" charset="0"/>
              </a:rPr>
              <a:t>    private:</a:t>
            </a:r>
          </a:p>
          <a:p>
            <a:pPr marL="1257300" lvl="3" indent="0">
              <a:buNone/>
            </a:pPr>
            <a:r>
              <a:rPr lang="en-CA" sz="1900" dirty="0">
                <a:latin typeface="Consolas" panose="020B0609020204030204" pitchFamily="49" charset="0"/>
                <a:cs typeface="Consolas" panose="020B0609020204030204" pitchFamily="49" charset="0"/>
              </a:rPr>
              <a:t>        Node *</a:t>
            </a:r>
            <a:r>
              <a:rPr lang="en-CA" sz="1900" dirty="0" err="1">
                <a:latin typeface="Consolas" panose="020B0609020204030204" pitchFamily="49" charset="0"/>
                <a:cs typeface="Consolas" panose="020B0609020204030204" pitchFamily="49" charset="0"/>
              </a:rPr>
              <a:t>p_list_head</a:t>
            </a:r>
            <a:r>
              <a:rPr lang="en-CA" sz="1900" dirty="0">
                <a:latin typeface="Consolas" panose="020B0609020204030204" pitchFamily="49" charset="0"/>
                <a:cs typeface="Consolas" panose="020B0609020204030204" pitchFamily="49" charset="0"/>
              </a:rPr>
              <a:t>_;</a:t>
            </a:r>
          </a:p>
          <a:p>
            <a:pPr marL="1257300" lvl="3" indent="0">
              <a:buNone/>
            </a:pPr>
            <a:r>
              <a:rPr lang="en-CA" sz="1900" dirty="0" smtClean="0">
                <a:latin typeface="Consolas" panose="020B0609020204030204" pitchFamily="49" charset="0"/>
                <a:cs typeface="Consolas" panose="020B0609020204030204" pitchFamily="49" charset="0"/>
              </a:rPr>
              <a:t>};</a:t>
            </a: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err="1" smtClean="0">
                <a:latin typeface="Consolas" panose="020B0609020204030204" pitchFamily="49" charset="0"/>
                <a:cs typeface="Consolas" panose="020B0609020204030204" pitchFamily="49" charset="0"/>
              </a:rPr>
              <a:t>p_list_head</a:t>
            </a:r>
            <a:r>
              <a:rPr lang="en-US" sz="1900" dirty="0" smtClean="0">
                <a:latin typeface="Consolas" panose="020B0609020204030204" pitchFamily="49" charset="0"/>
                <a:cs typeface="Consolas" panose="020B0609020204030204" pitchFamily="49" charset="0"/>
              </a:rPr>
              <a:t>_{</a:t>
            </a:r>
            <a:r>
              <a:rPr lang="en-US" sz="1900" dirty="0" err="1" smtClean="0">
                <a:latin typeface="Consolas" panose="020B0609020204030204" pitchFamily="49" charset="0"/>
                <a:cs typeface="Consolas" panose="020B0609020204030204" pitchFamily="49" charset="0"/>
              </a:rPr>
              <a:t>nullptr</a:t>
            </a:r>
            <a:r>
              <a:rPr lang="en-US" sz="1900" dirty="0" smtClean="0">
                <a:latin typeface="Consolas" panose="020B0609020204030204" pitchFamily="49" charset="0"/>
                <a:cs typeface="Consolas" panose="020B0609020204030204" pitchFamily="49" charset="0"/>
              </a:rPr>
              <a:t>} {</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If something else needs to be done, it can be</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done here...</a:t>
            </a:r>
          </a:p>
          <a:p>
            <a:pPr marL="1257300" lvl="3" indent="0">
              <a:buNone/>
            </a:pPr>
            <a:r>
              <a:rPr lang="en-US" sz="1900" dirty="0">
                <a:latin typeface="Consolas" panose="020B0609020204030204" pitchFamily="49" charset="0"/>
                <a:cs typeface="Consolas" panose="020B0609020204030204" pitchFamily="49" charset="0"/>
              </a:rPr>
              <a:t>}</a:t>
            </a:r>
            <a:endParaRPr lang="en-CA" sz="1900" dirty="0">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endParaRPr lang="en-CA" sz="19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19328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pop_front</a:t>
            </a:r>
            <a:r>
              <a:rPr lang="en-US" dirty="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Set the local variable to </a:t>
            </a:r>
            <a:r>
              <a:rPr lang="en-CA" dirty="0" err="1" smtClean="0">
                <a:latin typeface="Consolas" panose="020B0609020204030204" pitchFamily="49" charset="0"/>
              </a:rPr>
              <a:t>nullptr</a:t>
            </a:r>
            <a:r>
              <a:rPr lang="en-CA" dirty="0" smtClean="0"/>
              <a:t> to avoid a dangling pointer</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list.pop_front</a:t>
            </a:r>
            <a:r>
              <a:rPr lang="en-US" sz="1600" b="1" dirty="0" smtClean="0">
                <a:solidFill>
                  <a:srgbClr val="FF0000"/>
                </a:solidFill>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49389809"/>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1" dirty="0" smtClean="0">
                          <a:solidFill>
                            <a:srgbClr val="FF0000"/>
                          </a:solidFill>
                          <a:latin typeface="Consolas" panose="020B0609020204030204" pitchFamily="49" charset="0"/>
                        </a:rPr>
                        <a:t>0x000000</a:t>
                      </a:r>
                      <a:endParaRPr lang="en-CA" sz="1300" b="1" dirty="0">
                        <a:solidFill>
                          <a:srgbClr val="FF0000"/>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tx1"/>
                          </a:solidFill>
                          <a:latin typeface="Consolas" panose="020B0609020204030204" pitchFamily="49" charset="0"/>
                        </a:rPr>
                        <a:t>p_current_head</a:t>
                      </a:r>
                      <a:endParaRPr lang="en-CA" sz="13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0x000000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b="1" dirty="0" smtClean="0">
                <a:solidFill>
                  <a:srgbClr val="FF0000"/>
                </a:solidFill>
                <a:latin typeface="Consolas" panose="020B0609020204030204" pitchFamily="49" charset="0"/>
                <a:cs typeface="Consolas" panose="020B0609020204030204" pitchFamily="49" charset="0"/>
              </a:rPr>
              <a:t>        </a:t>
            </a:r>
            <a:r>
              <a:rPr lang="en-US" sz="1300" b="1" dirty="0" err="1">
                <a:solidFill>
                  <a:srgbClr val="FF0000"/>
                </a:solidFill>
                <a:latin typeface="Consolas" panose="020B0609020204030204" pitchFamily="49" charset="0"/>
                <a:cs typeface="Consolas" panose="020B0609020204030204" pitchFamily="49" charset="0"/>
              </a:rPr>
              <a:t>p_current_head</a:t>
            </a:r>
            <a:r>
              <a:rPr lang="en-US" sz="1300" b="1" dirty="0">
                <a:solidFill>
                  <a:srgbClr val="FF0000"/>
                </a:solidFill>
                <a:latin typeface="Consolas" panose="020B0609020204030204" pitchFamily="49" charset="0"/>
                <a:cs typeface="Consolas" panose="020B0609020204030204" pitchFamily="49" charset="0"/>
              </a:rPr>
              <a:t> = </a:t>
            </a:r>
            <a:r>
              <a:rPr lang="en-US" sz="1300" b="1" dirty="0" err="1">
                <a:solidFill>
                  <a:srgbClr val="FF0000"/>
                </a:solidFill>
                <a:latin typeface="Consolas" panose="020B0609020204030204" pitchFamily="49" charset="0"/>
                <a:cs typeface="Consolas" panose="020B0609020204030204" pitchFamily="49" charset="0"/>
              </a:rPr>
              <a:t>nullptr</a:t>
            </a:r>
            <a:r>
              <a:rPr lang="en-US" sz="1300" b="1" dirty="0">
                <a:solidFill>
                  <a:srgbClr val="FF0000"/>
                </a:solidFill>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93317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pop_front</a:t>
            </a:r>
            <a:r>
              <a:rPr lang="en-US" dirty="0" smtClean="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CA" dirty="0" smtClean="0"/>
              <a:t>We are finished, and the list is empty</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( 5.56 );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( 7.62 );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list.pop_front</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smtClean="0">
                <a:solidFill>
                  <a:srgbClr val="FF0000"/>
                </a:solidFill>
                <a:latin typeface="Consolas" panose="020B0609020204030204" pitchFamily="49" charset="0"/>
                <a:cs typeface="Consolas" panose="020B0609020204030204" pitchFamily="49" charset="0"/>
              </a:rPr>
              <a:t>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85313541"/>
              </p:ext>
            </p:extLst>
          </p:nvPr>
        </p:nvGraphicFramePr>
        <p:xfrm>
          <a:off x="35496" y="5368632"/>
          <a:ext cx="4176464" cy="868680"/>
        </p:xfrm>
        <a:graphic>
          <a:graphicData uri="http://schemas.openxmlformats.org/drawingml/2006/table">
            <a:tbl>
              <a:tblPr>
                <a:tableStyleId>{2D5ABB26-0587-4C30-8999-92F81FD0307C}</a:tableStyleId>
              </a:tblPr>
              <a:tblGrid>
                <a:gridCol w="1001850">
                  <a:extLst>
                    <a:ext uri="{9D8B030D-6E8A-4147-A177-3AD203B41FA5}">
                      <a16:colId xmlns:a16="http://schemas.microsoft.com/office/drawing/2014/main" val="3701095644"/>
                    </a:ext>
                  </a:extLst>
                </a:gridCol>
                <a:gridCol w="1014373">
                  <a:extLst>
                    <a:ext uri="{9D8B030D-6E8A-4147-A177-3AD203B41FA5}">
                      <a16:colId xmlns:a16="http://schemas.microsoft.com/office/drawing/2014/main" val="2984813039"/>
                    </a:ext>
                  </a:extLst>
                </a:gridCol>
                <a:gridCol w="1368152">
                  <a:extLst>
                    <a:ext uri="{9D8B030D-6E8A-4147-A177-3AD203B41FA5}">
                      <a16:colId xmlns:a16="http://schemas.microsoft.com/office/drawing/2014/main" val="4087304335"/>
                    </a:ext>
                  </a:extLst>
                </a:gridCol>
                <a:gridCol w="792089">
                  <a:extLst>
                    <a:ext uri="{9D8B030D-6E8A-4147-A177-3AD203B41FA5}">
                      <a16:colId xmlns:a16="http://schemas.microsoft.com/office/drawing/2014/main" val="751288419"/>
                    </a:ext>
                  </a:extLst>
                </a:gridCol>
              </a:tblGrid>
              <a:tr h="259996">
                <a:tc>
                  <a:txBody>
                    <a:bodyPr/>
                    <a:lstStyle/>
                    <a:p>
                      <a:endParaRPr lang="en-CA" sz="1300" dirty="0">
                        <a:latin typeface="Consolas" panose="020B0609020204030204" pitchFamily="49" charset="0"/>
                      </a:endParaRPr>
                    </a:p>
                  </a:txBody>
                  <a:tcPr/>
                </a:tc>
                <a:tc>
                  <a:txBody>
                    <a:bodyPr/>
                    <a:lstStyle/>
                    <a:p>
                      <a:pPr algn="ctr"/>
                      <a:r>
                        <a:rPr lang="en-CA" sz="1300" dirty="0" smtClean="0">
                          <a:latin typeface="Consolas" panose="020B0609020204030204" pitchFamily="49" charset="0"/>
                        </a:rPr>
                        <a:t>⋮</a:t>
                      </a:r>
                      <a:endParaRPr lang="en-CA" sz="1300" dirty="0">
                        <a:latin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endParaRPr lang="en-CA" sz="1300">
                        <a:latin typeface="Consolas" panose="020B0609020204030204" pitchFamily="49" charset="0"/>
                      </a:endParaRPr>
                    </a:p>
                  </a:txBody>
                  <a:tcPr/>
                </a:tc>
                <a:tc>
                  <a:txBody>
                    <a:bodyPr/>
                    <a:lstStyle/>
                    <a:p>
                      <a:endParaRPr lang="en-CA" sz="1300">
                        <a:latin typeface="Consolas" panose="020B0609020204030204" pitchFamily="49" charset="0"/>
                      </a:endParaRPr>
                    </a:p>
                  </a:txBody>
                  <a:tcPr>
                    <a:lnB>
                      <a:noFill/>
                    </a:lnB>
                  </a:tcPr>
                </a:tc>
                <a:extLst>
                  <a:ext uri="{0D108BD9-81ED-4DB2-BD59-A6C34878D82A}">
                    <a16:rowId xmlns:a16="http://schemas.microsoft.com/office/drawing/2014/main" val="637583029"/>
                  </a:ext>
                </a:extLst>
              </a:tr>
              <a:tr h="259996">
                <a:tc>
                  <a:txBody>
                    <a:bodyPr/>
                    <a:lstStyle/>
                    <a:p>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0x000000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300" dirty="0" err="1" smtClean="0">
                          <a:solidFill>
                            <a:schemeClr val="tx1"/>
                          </a:solidFill>
                          <a:latin typeface="Consolas" panose="020B0609020204030204" pitchFamily="49" charset="0"/>
                        </a:rPr>
                        <a:t>p_current_head</a:t>
                      </a:r>
                      <a:endParaRPr lang="en-CA" sz="1300"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0564138"/>
                  </a:ext>
                </a:extLst>
              </a:tr>
              <a:tr h="259996">
                <a:tc>
                  <a:txBody>
                    <a:bodyPr/>
                    <a:lstStyle/>
                    <a:p>
                      <a:r>
                        <a:rPr lang="en-US" sz="1300" dirty="0" smtClean="0">
                          <a:latin typeface="Consolas" panose="020B0609020204030204" pitchFamily="49" charset="0"/>
                        </a:rPr>
                        <a:t>0xfffff8</a:t>
                      </a:r>
                      <a:endParaRPr lang="en-CA" sz="1300"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300" b="0" dirty="0" smtClean="0">
                          <a:solidFill>
                            <a:schemeClr val="tx1"/>
                          </a:solidFill>
                          <a:latin typeface="Consolas" panose="020B0609020204030204" pitchFamily="49" charset="0"/>
                        </a:rPr>
                        <a:t>0x000000</a:t>
                      </a:r>
                      <a:endParaRPr lang="en-CA" sz="1300" b="0" dirty="0">
                        <a:solidFill>
                          <a:schemeClr val="tx1"/>
                        </a:solidFill>
                        <a:latin typeface="Consolas" panose="020B0609020204030204" pitchFamily="49"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err="1" smtClean="0">
                          <a:latin typeface="Consolas" panose="020B0609020204030204" pitchFamily="49" charset="0"/>
                        </a:rPr>
                        <a:t>p_list_head</a:t>
                      </a:r>
                      <a:r>
                        <a:rPr lang="en-US" sz="1300" dirty="0" smtClean="0">
                          <a:latin typeface="Consolas" panose="020B0609020204030204" pitchFamily="49" charset="0"/>
                        </a:rPr>
                        <a:t>_</a:t>
                      </a:r>
                      <a:endParaRPr lang="en-CA" sz="1300"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300" b="1" dirty="0" smtClean="0">
                          <a:latin typeface="Consolas" panose="020B0609020204030204" pitchFamily="49" charset="0"/>
                        </a:rPr>
                        <a:t>list</a:t>
                      </a:r>
                      <a:endParaRPr lang="en-CA" sz="1300" b="1" dirty="0">
                        <a:latin typeface="Consolas" panose="020B0609020204030204" pitchFamily="49"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26220184"/>
                  </a:ext>
                </a:extLst>
              </a:tr>
            </a:tbl>
          </a:graphicData>
        </a:graphic>
      </p:graphicFrame>
      <p:sp>
        <p:nvSpPr>
          <p:cNvPr id="9" name="Rectangle 8"/>
          <p:cNvSpPr/>
          <p:nvPr/>
        </p:nvSpPr>
        <p:spPr>
          <a:xfrm>
            <a:off x="4427984" y="5140930"/>
            <a:ext cx="5112568" cy="1692771"/>
          </a:xfrm>
          <a:prstGeom prst="rect">
            <a:avLst/>
          </a:prstGeom>
        </p:spPr>
        <p:txBody>
          <a:bodyPr wrap="square">
            <a:spAutoFit/>
          </a:bodyPr>
          <a:lstStyle/>
          <a:p>
            <a:pPr indent="-114300"/>
            <a:r>
              <a:rPr lang="en-US" sz="1300" dirty="0">
                <a:latin typeface="Consolas" panose="020B0609020204030204" pitchFamily="49" charset="0"/>
                <a:cs typeface="Consolas" panose="020B0609020204030204" pitchFamily="49" charset="0"/>
              </a:rPr>
              <a:t>void </a:t>
            </a:r>
            <a:r>
              <a:rPr lang="en-US" sz="1300" dirty="0" err="1">
                <a:latin typeface="Consolas" panose="020B0609020204030204" pitchFamily="49" charset="0"/>
                <a:cs typeface="Consolas" panose="020B0609020204030204" pitchFamily="49" charset="0"/>
              </a:rPr>
              <a:t>Linked_list</a:t>
            </a:r>
            <a:r>
              <a:rPr lang="en-US" sz="1300" dirty="0">
                <a:latin typeface="Consolas" panose="020B0609020204030204" pitchFamily="49" charset="0"/>
                <a:cs typeface="Consolas" panose="020B0609020204030204" pitchFamily="49" charset="0"/>
              </a:rPr>
              <a:t>::</a:t>
            </a:r>
            <a:r>
              <a:rPr lang="en-US" sz="1300" dirty="0" err="1">
                <a:latin typeface="Consolas" panose="020B0609020204030204" pitchFamily="49" charset="0"/>
                <a:cs typeface="Consolas" panose="020B0609020204030204" pitchFamily="49" charset="0"/>
              </a:rPr>
              <a:t>pop_front</a:t>
            </a:r>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    if ( !empty() ) {</a:t>
            </a:r>
          </a:p>
          <a:p>
            <a:pPr indent="-114300"/>
            <a:r>
              <a:rPr lang="en-US" sz="1300" dirty="0">
                <a:latin typeface="Consolas" panose="020B0609020204030204" pitchFamily="49" charset="0"/>
                <a:cs typeface="Consolas" panose="020B0609020204030204" pitchFamily="49" charset="0"/>
              </a:rPr>
              <a:t>        Node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a:t>
            </a:r>
          </a:p>
          <a:p>
            <a:pPr indent="-114300"/>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 = </a:t>
            </a:r>
            <a:r>
              <a:rPr lang="en-US" sz="1300" dirty="0" err="1">
                <a:latin typeface="Consolas" panose="020B0609020204030204" pitchFamily="49" charset="0"/>
                <a:cs typeface="Consolas" panose="020B0609020204030204" pitchFamily="49" charset="0"/>
              </a:rPr>
              <a:t>p_list_head</a:t>
            </a:r>
            <a:r>
              <a:rPr lang="en-US" sz="1300" dirty="0">
                <a:latin typeface="Consolas" panose="020B0609020204030204" pitchFamily="49" charset="0"/>
                <a:cs typeface="Consolas" panose="020B0609020204030204" pitchFamily="49" charset="0"/>
              </a:rPr>
              <a:t>_-&gt;</a:t>
            </a:r>
            <a:r>
              <a:rPr lang="en-US" sz="1300" dirty="0" err="1">
                <a:latin typeface="Consolas" panose="020B0609020204030204" pitchFamily="49" charset="0"/>
                <a:cs typeface="Consolas" panose="020B0609020204030204" pitchFamily="49" charset="0"/>
              </a:rPr>
              <a:t>p_next_node</a:t>
            </a:r>
            <a:r>
              <a:rPr lang="en-US" sz="1300" dirty="0">
                <a:latin typeface="Consolas" panose="020B0609020204030204" pitchFamily="49" charset="0"/>
                <a:cs typeface="Consolas" panose="020B0609020204030204" pitchFamily="49" charset="0"/>
              </a:rPr>
              <a:t>_;</a:t>
            </a:r>
          </a:p>
          <a:p>
            <a:pPr indent="-114300"/>
            <a:r>
              <a:rPr lang="en-US" sz="1300" dirty="0">
                <a:latin typeface="Consolas" panose="020B0609020204030204" pitchFamily="49" charset="0"/>
                <a:cs typeface="Consolas" panose="020B0609020204030204" pitchFamily="49" charset="0"/>
              </a:rPr>
              <a:t>        delete </a:t>
            </a:r>
            <a:r>
              <a:rPr lang="en-US" sz="1300" dirty="0" err="1">
                <a:latin typeface="Consolas" panose="020B0609020204030204" pitchFamily="49" charset="0"/>
                <a:cs typeface="Consolas" panose="020B0609020204030204" pitchFamily="49" charset="0"/>
              </a:rPr>
              <a:t>p_current_head</a:t>
            </a:r>
            <a:r>
              <a:rPr lang="en-US" sz="1300" dirty="0" smtClean="0">
                <a:latin typeface="Consolas" panose="020B0609020204030204" pitchFamily="49" charset="0"/>
                <a:cs typeface="Consolas" panose="020B0609020204030204" pitchFamily="49" charset="0"/>
              </a:rPr>
              <a:t>;</a:t>
            </a:r>
          </a:p>
          <a:p>
            <a:pPr indent="-114300"/>
            <a:r>
              <a:rPr lang="en-US" sz="1300" dirty="0" smtClean="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p_current_head</a:t>
            </a:r>
            <a:r>
              <a:rPr lang="en-US" sz="1300" dirty="0">
                <a:latin typeface="Consolas" panose="020B0609020204030204" pitchFamily="49" charset="0"/>
                <a:cs typeface="Consolas" panose="020B0609020204030204" pitchFamily="49" charset="0"/>
              </a:rPr>
              <a:t> = </a:t>
            </a:r>
            <a:r>
              <a:rPr lang="en-US" sz="1300" dirty="0" err="1">
                <a:latin typeface="Consolas" panose="020B0609020204030204" pitchFamily="49" charset="0"/>
                <a:cs typeface="Consolas" panose="020B0609020204030204" pitchFamily="49" charset="0"/>
              </a:rPr>
              <a:t>nullptr</a:t>
            </a:r>
            <a:r>
              <a:rPr lang="en-US" sz="1300" dirty="0">
                <a:latin typeface="Consolas" panose="020B0609020204030204" pitchFamily="49" charset="0"/>
                <a:cs typeface="Consolas" panose="020B0609020204030204" pitchFamily="49" charset="0"/>
              </a:rPr>
              <a:t>;</a:t>
            </a:r>
          </a:p>
          <a:p>
            <a:pPr indent="-114300"/>
            <a:r>
              <a:rPr lang="en-US" sz="1300" dirty="0">
                <a:latin typeface="Consolas" panose="020B0609020204030204" pitchFamily="49" charset="0"/>
                <a:cs typeface="Consolas" panose="020B0609020204030204" pitchFamily="49" charset="0"/>
              </a:rPr>
              <a:t>    }</a:t>
            </a:r>
          </a:p>
          <a:p>
            <a:pPr indent="-114300"/>
            <a:r>
              <a:rPr lang="en-US" sz="13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64956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::clear()</a:t>
            </a:r>
            <a:endParaRPr lang="en-CA" dirty="0"/>
          </a:p>
        </p:txBody>
      </p:sp>
      <p:sp>
        <p:nvSpPr>
          <p:cNvPr id="3" name="Content Placeholder 2"/>
          <p:cNvSpPr>
            <a:spLocks noGrp="1"/>
          </p:cNvSpPr>
          <p:nvPr>
            <p:ph idx="1"/>
          </p:nvPr>
        </p:nvSpPr>
        <p:spPr/>
        <p:txBody>
          <a:bodyPr/>
          <a:lstStyle/>
          <a:p>
            <a:r>
              <a:rPr lang="en-US" dirty="0" smtClean="0"/>
              <a:t>Suppose we want to remove all entries:</a:t>
            </a:r>
          </a:p>
          <a:p>
            <a:pPr marL="1257300" lvl="3" indent="0">
              <a:buNone/>
            </a:pPr>
            <a:r>
              <a:rPr lang="en-CA" sz="1600" dirty="0" smtClean="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front()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push_front</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new_value</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b="1" dirty="0">
                <a:solidFill>
                  <a:srgbClr val="0070C0"/>
                </a:solidFill>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       void clear();</a:t>
            </a:r>
            <a:endParaRPr lang="en-CA" sz="1600" b="1" dirty="0" smtClean="0">
              <a:solidFill>
                <a:srgbClr val="0070C0"/>
              </a:solidFill>
              <a:latin typeface="Consolas" panose="020B0609020204030204" pitchFamily="49" charset="0"/>
              <a:cs typeface="Consolas" panose="020B0609020204030204" pitchFamily="49" charset="0"/>
            </a:endParaRP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82456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latin typeface="Consolas" panose="020B0609020204030204" pitchFamily="49" charset="0"/>
              </a:rPr>
              <a:t>Linked_list</a:t>
            </a:r>
            <a:r>
              <a:rPr lang="en-US" dirty="0">
                <a:latin typeface="Consolas" panose="020B0609020204030204" pitchFamily="49" charset="0"/>
              </a:rPr>
              <a:t>::clear()</a:t>
            </a:r>
            <a:endParaRPr lang="en-CA" dirty="0"/>
          </a:p>
        </p:txBody>
      </p:sp>
      <p:sp>
        <p:nvSpPr>
          <p:cNvPr id="3" name="Content Placeholder 2"/>
          <p:cNvSpPr>
            <a:spLocks noGrp="1"/>
          </p:cNvSpPr>
          <p:nvPr>
            <p:ph idx="1"/>
          </p:nvPr>
        </p:nvSpPr>
        <p:spPr>
          <a:xfrm>
            <a:off x="457200" y="1600200"/>
            <a:ext cx="8229600" cy="4525963"/>
          </a:xfrm>
          <a:noFill/>
        </p:spPr>
        <p:txBody>
          <a:bodyPr/>
          <a:lstStyle/>
          <a:p>
            <a:r>
              <a:rPr lang="en-US" dirty="0" smtClean="0"/>
              <a:t>This is easy to implement:</a:t>
            </a:r>
          </a:p>
          <a:p>
            <a:pPr marL="1257300" lvl="3" indent="0">
              <a:buNone/>
            </a:pPr>
            <a:r>
              <a:rPr lang="en-CA" sz="1600" dirty="0" smtClean="0">
                <a:latin typeface="Consolas" panose="020B0609020204030204" pitchFamily="49" charset="0"/>
                <a:cs typeface="Consolas" panose="020B0609020204030204" pitchFamily="49" charset="0"/>
              </a:rPr>
              <a:t>void </a:t>
            </a: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::clear()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while ( !empty()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You could make it more complex, but why bother…</a:t>
            </a:r>
          </a:p>
        </p:txBody>
      </p:sp>
    </p:spTree>
    <p:extLst>
      <p:ext uri="{BB962C8B-B14F-4D97-AF65-F5344CB8AC3E}">
        <p14:creationId xmlns:p14="http://schemas.microsoft.com/office/powerpoint/2010/main" val="2263062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panose="020B0609020204030204" pitchFamily="49" charset="0"/>
              </a:rPr>
              <a:t>Linked_list</a:t>
            </a:r>
            <a:r>
              <a:rPr lang="en-US" dirty="0" smtClean="0">
                <a:latin typeface="Consolas" panose="020B0609020204030204" pitchFamily="49" charset="0"/>
              </a:rPr>
              <a:t>::clear()</a:t>
            </a:r>
            <a:endParaRPr lang="en-CA" dirty="0">
              <a:latin typeface="Consolas" panose="020B0609020204030204" pitchFamily="49" charset="0"/>
            </a:endParaRPr>
          </a:p>
        </p:txBody>
      </p:sp>
      <p:sp>
        <p:nvSpPr>
          <p:cNvPr id="3" name="Content Placeholder 2"/>
          <p:cNvSpPr>
            <a:spLocks noGrp="1"/>
          </p:cNvSpPr>
          <p:nvPr>
            <p:ph idx="1"/>
          </p:nvPr>
        </p:nvSpPr>
        <p:spPr/>
        <p:txBody>
          <a:bodyPr/>
          <a:lstStyle/>
          <a:p>
            <a:r>
              <a:rPr lang="en-CA" dirty="0" smtClean="0"/>
              <a:t>Thus, before we exit, we could clear the linked list:</a:t>
            </a:r>
          </a:p>
          <a:p>
            <a:pPr lvl="1"/>
            <a:r>
              <a:rPr lang="en-US" dirty="0" smtClean="0"/>
              <a:t>This code has no memory leak:</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int main()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for ( unsigned int k{0}; k &lt;= 100; ++k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( 0.1*k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list.clear</a:t>
            </a: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91970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leaks</a:t>
            </a:r>
            <a:endParaRPr lang="en-CA" dirty="0"/>
          </a:p>
        </p:txBody>
      </p:sp>
      <p:sp>
        <p:nvSpPr>
          <p:cNvPr id="3" name="Content Placeholder 2"/>
          <p:cNvSpPr>
            <a:spLocks noGrp="1"/>
          </p:cNvSpPr>
          <p:nvPr>
            <p:ph idx="1"/>
          </p:nvPr>
        </p:nvSpPr>
        <p:spPr/>
        <p:txBody>
          <a:bodyPr/>
          <a:lstStyle/>
          <a:p>
            <a:r>
              <a:rPr lang="en-US" dirty="0" smtClean="0"/>
              <a:t>What happens if the user forgets to clear the linked list?</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void </a:t>
            </a:r>
            <a:r>
              <a:rPr lang="en-US" sz="1600" dirty="0" err="1" smtClean="0">
                <a:latin typeface="Consolas" panose="020B0609020204030204" pitchFamily="49" charset="0"/>
                <a:cs typeface="Consolas" panose="020B0609020204030204" pitchFamily="49" charset="0"/>
              </a:rPr>
              <a:t>collect_analyze_data</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while ( </a:t>
            </a:r>
            <a:r>
              <a:rPr lang="en-US" sz="1600" dirty="0" err="1" smtClean="0">
                <a:latin typeface="Consolas" panose="020B0609020204030204" pitchFamily="49" charset="0"/>
                <a:cs typeface="Consolas" panose="020B0609020204030204" pitchFamily="49" charset="0"/>
              </a:rPr>
              <a:t>sensor_ready</a:t>
            </a:r>
            <a:r>
              <a:rPr lang="en-US" sz="1600" dirty="0" smtClean="0">
                <a:latin typeface="Consolas" panose="020B0609020204030204" pitchFamily="49" charset="0"/>
                <a:cs typeface="Consolas" panose="020B0609020204030204" pitchFamily="49" charset="0"/>
              </a:rPr>
              <a:t>()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sensor_read_datum</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 Analyze the data...</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 forget to call clear--memory leak</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This will cause memory leaks</a:t>
            </a:r>
          </a:p>
          <a:p>
            <a:pPr lvl="1"/>
            <a:r>
              <a:rPr lang="en-US" dirty="0" smtClean="0">
                <a:solidFill>
                  <a:prstClr val="black"/>
                </a:solidFill>
              </a:rPr>
              <a:t>Users should be protected from this</a:t>
            </a:r>
            <a:endParaRPr lang="en-CA" dirty="0">
              <a:solidFill>
                <a:prstClr val="black"/>
              </a:solidFill>
            </a:endParaRPr>
          </a:p>
          <a:p>
            <a:pPr marL="1257300" lvl="3" indent="0">
              <a:buNone/>
            </a:pP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058541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Destructor</a:t>
            </a:r>
            <a:endParaRPr lang="en-CA" dirty="0"/>
          </a:p>
        </p:txBody>
      </p:sp>
      <p:sp>
        <p:nvSpPr>
          <p:cNvPr id="3" name="Content Placeholder 2"/>
          <p:cNvSpPr>
            <a:spLocks noGrp="1"/>
          </p:cNvSpPr>
          <p:nvPr>
            <p:ph idx="1"/>
          </p:nvPr>
        </p:nvSpPr>
        <p:spPr/>
        <p:txBody>
          <a:bodyPr/>
          <a:lstStyle/>
          <a:p>
            <a:r>
              <a:rPr lang="en-US" dirty="0" smtClean="0"/>
              <a:t>Recall that the compiler automatically calls the constructor when memory is allocated for an instance of the class?</a:t>
            </a:r>
          </a:p>
          <a:p>
            <a:pPr lvl="1"/>
            <a:r>
              <a:rPr lang="en-US" dirty="0" smtClean="0"/>
              <a:t>The compiler can also automatically schedule a call to a </a:t>
            </a:r>
            <a:r>
              <a:rPr lang="en-US" i="1" dirty="0" smtClean="0"/>
              <a:t>destructor</a:t>
            </a:r>
            <a:r>
              <a:rPr lang="en-US" dirty="0" smtClean="0"/>
              <a:t> just before the memory for the class is deallocated</a:t>
            </a:r>
            <a:endParaRPr lang="en-CA" dirty="0" smtClean="0"/>
          </a:p>
          <a:p>
            <a:pPr marL="1257300" lvl="3" indent="0">
              <a:buNone/>
            </a:pPr>
            <a:r>
              <a:rPr lang="en-US" sz="1600" dirty="0" smtClean="0">
                <a:latin typeface="Consolas" panose="020B0609020204030204" pitchFamily="49" charset="0"/>
                <a:cs typeface="Consolas" panose="020B0609020204030204" pitchFamily="49" charset="0"/>
              </a:rPr>
              <a:t>void </a:t>
            </a:r>
            <a:r>
              <a:rPr lang="en-US" sz="1600" dirty="0" err="1" smtClean="0">
                <a:latin typeface="Consolas" panose="020B0609020204030204" pitchFamily="49" charset="0"/>
                <a:cs typeface="Consolas" panose="020B0609020204030204" pitchFamily="49" charset="0"/>
              </a:rPr>
              <a:t>collect_analyze_data</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 list{};</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while ( </a:t>
            </a:r>
            <a:r>
              <a:rPr lang="en-US" sz="1600" dirty="0" err="1" smtClean="0">
                <a:latin typeface="Consolas" panose="020B0609020204030204" pitchFamily="49" charset="0"/>
                <a:cs typeface="Consolas" panose="020B0609020204030204" pitchFamily="49" charset="0"/>
              </a:rPr>
              <a:t>sensor_ready</a:t>
            </a:r>
            <a:r>
              <a:rPr lang="en-US" sz="1600" dirty="0" smtClean="0">
                <a:latin typeface="Consolas" panose="020B0609020204030204" pitchFamily="49" charset="0"/>
                <a:cs typeface="Consolas" panose="020B0609020204030204" pitchFamily="49" charset="0"/>
              </a:rPr>
              <a:t>() ) {</a:t>
            </a:r>
          </a:p>
          <a:p>
            <a:pPr marL="1257300" lvl="3"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list.push_front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sensor_read_datum</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 Analyze the data...</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0;</a:t>
            </a:r>
          </a:p>
          <a:p>
            <a:pPr marL="1257300" lvl="3" indent="0">
              <a:buNone/>
            </a:pPr>
            <a:r>
              <a:rPr lang="en-US" sz="1600" dirty="0" smtClean="0">
                <a:solidFill>
                  <a:srgbClr val="FF0000"/>
                </a:solidFill>
                <a:latin typeface="Consolas" panose="020B0609020204030204" pitchFamily="49" charset="0"/>
                <a:cs typeface="Consolas" panose="020B0609020204030204" pitchFamily="49" charset="0"/>
              </a:rPr>
              <a:t>    </a:t>
            </a:r>
            <a:r>
              <a:rPr lang="en-US" sz="1600" dirty="0">
                <a:solidFill>
                  <a:srgbClr val="FF0000"/>
                </a:solidFill>
                <a:latin typeface="Consolas" panose="020B0609020204030204" pitchFamily="49" charset="0"/>
                <a:cs typeface="Consolas" panose="020B0609020204030204" pitchFamily="49" charset="0"/>
              </a:rPr>
              <a:t>// Memory for 'list' is just about to be deallocated</a:t>
            </a:r>
            <a:r>
              <a:rPr lang="en-US" sz="1600" dirty="0" smtClean="0">
                <a:solidFill>
                  <a:srgbClr val="FF0000"/>
                </a:solidFill>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48144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Linked_list</a:t>
            </a:r>
            <a:r>
              <a:rPr lang="en-US" dirty="0" smtClean="0">
                <a:latin typeface="Consolas" panose="020B0609020204030204" pitchFamily="49" charset="0"/>
              </a:rPr>
              <a:t>()</a:t>
            </a:r>
            <a:endParaRPr lang="en-CA" dirty="0"/>
          </a:p>
        </p:txBody>
      </p:sp>
      <p:sp>
        <p:nvSpPr>
          <p:cNvPr id="3" name="Content Placeholder 2"/>
          <p:cNvSpPr>
            <a:spLocks noGrp="1"/>
          </p:cNvSpPr>
          <p:nvPr>
            <p:ph idx="1"/>
          </p:nvPr>
        </p:nvSpPr>
        <p:spPr/>
        <p:txBody>
          <a:bodyPr/>
          <a:lstStyle/>
          <a:p>
            <a:r>
              <a:rPr lang="en-US" dirty="0" smtClean="0"/>
              <a:t>The destructor has no arguments</a:t>
            </a:r>
          </a:p>
          <a:p>
            <a:pPr marL="1257300" lvl="3" indent="0">
              <a:buNone/>
            </a:pPr>
            <a:r>
              <a:rPr lang="en-CA" sz="1600" dirty="0" smtClean="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b="1" dirty="0">
                <a:solidFill>
                  <a:srgbClr val="0070C0"/>
                </a:solidFill>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      ~</a:t>
            </a:r>
            <a:r>
              <a:rPr lang="en-US" sz="1600" b="1" dirty="0" err="1" smtClean="0">
                <a:solidFill>
                  <a:srgbClr val="0070C0"/>
                </a:solidFill>
                <a:latin typeface="Consolas" panose="020B0609020204030204" pitchFamily="49" charset="0"/>
                <a:cs typeface="Consolas" panose="020B0609020204030204" pitchFamily="49" charset="0"/>
              </a:rPr>
              <a:t>Linked_list</a:t>
            </a:r>
            <a:r>
              <a:rPr lang="en-US" sz="1600" b="1" dirty="0" smtClean="0">
                <a:solidFill>
                  <a:srgbClr val="0070C0"/>
                </a:solidFill>
                <a:latin typeface="Consolas" panose="020B0609020204030204" pitchFamily="49" charset="0"/>
                <a:cs typeface="Consolas" panose="020B0609020204030204" pitchFamily="49" charset="0"/>
              </a:rPr>
              <a:t>();</a:t>
            </a:r>
            <a:endParaRPr lang="en-US" sz="1600" b="1" dirty="0">
              <a:solidFill>
                <a:srgbClr val="0070C0"/>
              </a:solidFill>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front()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push_front</a:t>
            </a:r>
            <a:r>
              <a:rPr lang="en-US" sz="1600" dirty="0" smtClean="0">
                <a:latin typeface="Consolas" panose="020B0609020204030204" pitchFamily="49" charset="0"/>
                <a:cs typeface="Consolas" panose="020B0609020204030204" pitchFamily="49" charset="0"/>
              </a:rPr>
              <a:t>( double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new_value</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smtClean="0">
                <a:latin typeface="Consolas" panose="020B0609020204030204" pitchFamily="49" charset="0"/>
                <a:cs typeface="Consolas" panose="020B0609020204030204" pitchFamily="49" charset="0"/>
              </a:rPr>
              <a:t>        void </a:t>
            </a:r>
            <a:r>
              <a:rPr lang="en-US" sz="1600" dirty="0" err="1" smtClean="0">
                <a:latin typeface="Consolas" panose="020B0609020204030204" pitchFamily="49" charset="0"/>
                <a:cs typeface="Consolas" panose="020B0609020204030204" pitchFamily="49" charset="0"/>
              </a:rPr>
              <a:t>pop_front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void clear();</a:t>
            </a:r>
            <a:endParaRPr lang="en-CA" sz="1600" dirty="0" smtClean="0">
              <a:latin typeface="Consolas" panose="020B0609020204030204" pitchFamily="49" charset="0"/>
              <a:cs typeface="Consolas" panose="020B0609020204030204" pitchFamily="49" charset="0"/>
            </a:endParaRPr>
          </a:p>
          <a:p>
            <a:pPr marL="1257300" lvl="3" indent="0">
              <a:buNone/>
            </a:pPr>
            <a:endParaRPr lang="en-CA" sz="1600" dirty="0" smtClean="0">
              <a:latin typeface="Consolas" panose="020B0609020204030204" pitchFamily="49" charset="0"/>
              <a:cs typeface="Consolas" panose="020B0609020204030204" pitchFamily="49" charset="0"/>
            </a:endParaRPr>
          </a:p>
          <a:p>
            <a:pPr marL="1257300" lvl="3"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a:latin typeface="Consolas" panose="020B0609020204030204" pitchFamily="49" charset="0"/>
                <a:cs typeface="Consolas" panose="020B0609020204030204" pitchFamily="49" charset="0"/>
              </a:rPr>
              <a:t>};</a:t>
            </a:r>
          </a:p>
          <a:p>
            <a:pPr lvl="1"/>
            <a:endParaRPr lang="en-CA" dirty="0"/>
          </a:p>
        </p:txBody>
      </p:sp>
      <p:sp>
        <p:nvSpPr>
          <p:cNvPr id="4" name="Rectangle 3"/>
          <p:cNvSpPr/>
          <p:nvPr/>
        </p:nvSpPr>
        <p:spPr>
          <a:xfrm>
            <a:off x="5364088" y="1988840"/>
            <a:ext cx="3592982" cy="923330"/>
          </a:xfrm>
          <a:prstGeom prst="rect">
            <a:avLst/>
          </a:prstGeom>
        </p:spPr>
        <p:txBody>
          <a:bodyPr wrap="square">
            <a:spAutoFit/>
          </a:bodyPr>
          <a:lstStyle/>
          <a:p>
            <a:r>
              <a:rPr lang="en-US" dirty="0" smtClean="0">
                <a:solidFill>
                  <a:srgbClr val="0070C0"/>
                </a:solidFill>
                <a:latin typeface="Georgia" panose="02040502050405020303" pitchFamily="18" charset="0"/>
              </a:rPr>
              <a:t>Recall that </a:t>
            </a:r>
            <a:r>
              <a:rPr lang="en-US" dirty="0" smtClean="0">
                <a:solidFill>
                  <a:srgbClr val="0070C0"/>
                </a:solidFill>
                <a:latin typeface="Consolas" panose="020B0609020204030204" pitchFamily="49" charset="0"/>
              </a:rPr>
              <a:t>~</a:t>
            </a:r>
            <a:r>
              <a:rPr lang="en-US" dirty="0" smtClean="0">
                <a:solidFill>
                  <a:srgbClr val="0070C0"/>
                </a:solidFill>
                <a:latin typeface="Georgia" panose="02040502050405020303" pitchFamily="18" charset="0"/>
              </a:rPr>
              <a:t> is the bitwise not operator, so </a:t>
            </a:r>
            <a:r>
              <a:rPr lang="en-US" dirty="0" smtClean="0">
                <a:solidFill>
                  <a:srgbClr val="0070C0"/>
                </a:solidFill>
                <a:latin typeface="Consolas" panose="020B0609020204030204" pitchFamily="49" charset="0"/>
              </a:rPr>
              <a:t>~</a:t>
            </a:r>
            <a:r>
              <a:rPr lang="en-US" dirty="0" err="1" smtClean="0">
                <a:solidFill>
                  <a:srgbClr val="0070C0"/>
                </a:solidFill>
                <a:latin typeface="Consolas" panose="020B0609020204030204" pitchFamily="49" charset="0"/>
              </a:rPr>
              <a:t>Linked_list</a:t>
            </a:r>
            <a:r>
              <a:rPr lang="en-US" dirty="0" smtClean="0">
                <a:solidFill>
                  <a:srgbClr val="0070C0"/>
                </a:solidFill>
                <a:latin typeface="Consolas" panose="020B0609020204030204" pitchFamily="49" charset="0"/>
              </a:rPr>
              <a:t>()</a:t>
            </a:r>
            <a:r>
              <a:rPr lang="en-US" dirty="0" smtClean="0">
                <a:solidFill>
                  <a:srgbClr val="0070C0"/>
                </a:solidFill>
                <a:latin typeface="Georgia" panose="02040502050405020303" pitchFamily="18" charset="0"/>
              </a:rPr>
              <a:t> is</a:t>
            </a:r>
          </a:p>
          <a:p>
            <a:r>
              <a:rPr lang="en-US" i="1" dirty="0" smtClean="0">
                <a:solidFill>
                  <a:srgbClr val="0070C0"/>
                </a:solidFill>
                <a:latin typeface="Georgia" panose="02040502050405020303" pitchFamily="18" charset="0"/>
              </a:rPr>
              <a:t>not </a:t>
            </a:r>
            <a:r>
              <a:rPr lang="en-US" dirty="0" smtClean="0">
                <a:solidFill>
                  <a:srgbClr val="0070C0"/>
                </a:solidFill>
                <a:latin typeface="Georgia" panose="02040502050405020303" pitchFamily="18" charset="0"/>
              </a:rPr>
              <a:t>the constructor…</a:t>
            </a:r>
            <a:endParaRPr lang="en-US" i="1" dirty="0">
              <a:solidFill>
                <a:srgbClr val="0070C0"/>
              </a:solidFill>
              <a:latin typeface="Georgia" panose="02040502050405020303" pitchFamily="18" charset="0"/>
            </a:endParaRPr>
          </a:p>
        </p:txBody>
      </p:sp>
    </p:spTree>
    <p:extLst>
      <p:ext uri="{BB962C8B-B14F-4D97-AF65-F5344CB8AC3E}">
        <p14:creationId xmlns:p14="http://schemas.microsoft.com/office/powerpoint/2010/main" val="4005131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latin typeface="Consolas" panose="020B0609020204030204" pitchFamily="49" charset="0"/>
              </a:rPr>
              <a:t>Linked_list</a:t>
            </a:r>
            <a:r>
              <a:rPr lang="en-US" dirty="0" smtClean="0">
                <a:latin typeface="Consolas" panose="020B0609020204030204" pitchFamily="49" charset="0"/>
              </a:rPr>
              <a:t>::~</a:t>
            </a:r>
            <a:r>
              <a:rPr lang="en-US" dirty="0" err="1" smtClean="0">
                <a:latin typeface="Consolas" panose="020B0609020204030204" pitchFamily="49" charset="0"/>
              </a:rPr>
              <a:t>Linked_list</a:t>
            </a:r>
            <a:r>
              <a:rPr lang="en-US" dirty="0" smtClean="0">
                <a:latin typeface="Consolas" panose="020B0609020204030204" pitchFamily="49" charset="0"/>
              </a:rPr>
              <a:t>()</a:t>
            </a:r>
            <a:endParaRPr lang="en-CA" dirty="0"/>
          </a:p>
        </p:txBody>
      </p:sp>
      <p:sp>
        <p:nvSpPr>
          <p:cNvPr id="3" name="Content Placeholder 2"/>
          <p:cNvSpPr>
            <a:spLocks noGrp="1"/>
          </p:cNvSpPr>
          <p:nvPr>
            <p:ph idx="1"/>
          </p:nvPr>
        </p:nvSpPr>
        <p:spPr>
          <a:xfrm>
            <a:off x="457200" y="1600200"/>
            <a:ext cx="8229600" cy="4525963"/>
          </a:xfrm>
          <a:noFill/>
        </p:spPr>
        <p:txBody>
          <a:bodyPr/>
          <a:lstStyle/>
          <a:p>
            <a:r>
              <a:rPr lang="en-US" dirty="0" smtClean="0"/>
              <a:t>This is even easier to implement:</a:t>
            </a:r>
          </a:p>
          <a:p>
            <a:pPr marL="1257300" lvl="3" indent="0">
              <a:buNone/>
            </a:pP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clear();</a:t>
            </a:r>
          </a:p>
          <a:p>
            <a:pPr marL="1257300" lvl="3" indent="0">
              <a:buNone/>
            </a:pP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If the list is already empty, nothing happens</a:t>
            </a:r>
          </a:p>
          <a:p>
            <a:pPr lvl="0"/>
            <a:r>
              <a:rPr lang="en-US" dirty="0" smtClean="0">
                <a:solidFill>
                  <a:prstClr val="black"/>
                </a:solidFill>
              </a:rPr>
              <a:t>If something is left, it is removed</a:t>
            </a:r>
          </a:p>
        </p:txBody>
      </p:sp>
    </p:spTree>
    <p:extLst>
      <p:ext uri="{BB962C8B-B14F-4D97-AF65-F5344CB8AC3E}">
        <p14:creationId xmlns:p14="http://schemas.microsoft.com/office/powerpoint/2010/main" val="1647172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Accessing the </a:t>
            </a:r>
            <a:r>
              <a:rPr lang="en-US" i="1" dirty="0" smtClean="0"/>
              <a:t>k</a:t>
            </a:r>
            <a:r>
              <a:rPr lang="en-US" baseline="30000" dirty="0" smtClean="0"/>
              <a:t>th</a:t>
            </a:r>
            <a:r>
              <a:rPr lang="en-US" dirty="0" smtClean="0"/>
              <a:t> entry</a:t>
            </a:r>
            <a:endParaRPr lang="en-CA" dirty="0"/>
          </a:p>
        </p:txBody>
      </p:sp>
      <p:sp>
        <p:nvSpPr>
          <p:cNvPr id="3" name="Content Placeholder 2"/>
          <p:cNvSpPr>
            <a:spLocks noGrp="1"/>
          </p:cNvSpPr>
          <p:nvPr>
            <p:ph idx="1"/>
          </p:nvPr>
        </p:nvSpPr>
        <p:spPr>
          <a:xfrm>
            <a:off x="457200" y="1600200"/>
            <a:ext cx="8229600" cy="4525963"/>
          </a:xfrm>
          <a:noFill/>
        </p:spPr>
        <p:txBody>
          <a:bodyPr/>
          <a:lstStyle/>
          <a:p>
            <a:r>
              <a:rPr lang="en-US" dirty="0" smtClean="0"/>
              <a:t>To access the </a:t>
            </a:r>
            <a:r>
              <a:rPr lang="en-US" i="1" dirty="0" smtClean="0"/>
              <a:t>k</a:t>
            </a:r>
            <a:r>
              <a:rPr lang="en-US" baseline="30000" dirty="0" smtClean="0"/>
              <a:t>th</a:t>
            </a:r>
            <a:r>
              <a:rPr lang="en-US" dirty="0" smtClean="0"/>
              <a:t> entry in the linked list, you could write a function such as </a:t>
            </a:r>
          </a:p>
          <a:p>
            <a:pPr marL="1257300" lvl="3" indent="0">
              <a:buNone/>
            </a:pPr>
            <a:r>
              <a:rPr lang="en-CA" sz="1600" dirty="0" smtClean="0">
                <a:latin typeface="Consolas" panose="020B0609020204030204" pitchFamily="49" charset="0"/>
                <a:cs typeface="Consolas" panose="020B0609020204030204" pitchFamily="49" charset="0"/>
              </a:rPr>
              <a:t>double at( std::</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k ) </a:t>
            </a:r>
            <a:r>
              <a:rPr lang="en-CA"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And then you could use this as follows:</a:t>
            </a:r>
          </a:p>
          <a:p>
            <a:pPr marL="1257300" lvl="3" indent="0">
              <a:buNone/>
            </a:pPr>
            <a:r>
              <a:rPr lang="en-US" sz="1400" dirty="0" smtClean="0">
                <a:latin typeface="Consolas" panose="020B0609020204030204" pitchFamily="49" charset="0"/>
                <a:cs typeface="Consolas" panose="020B0609020204030204" pitchFamily="49" charset="0"/>
              </a:rPr>
              <a:t>int main()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Linked_list</a:t>
            </a:r>
            <a:r>
              <a:rPr lang="en-US" sz="1400" dirty="0" smtClean="0">
                <a:latin typeface="Consolas" panose="020B0609020204030204" pitchFamily="49" charset="0"/>
                <a:cs typeface="Consolas" panose="020B0609020204030204" pitchFamily="49" charset="0"/>
              </a:rPr>
              <a:t> list{};</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( 3.1 );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( 5.4 );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( 2.9 );</a:t>
            </a:r>
          </a:p>
          <a:p>
            <a:pPr marL="1257300" lvl="3" indent="0">
              <a:buNone/>
            </a:pP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for ( std::</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n{0}; n &lt; 5; ++n )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std::</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list.at( n ) &lt;&lt; std::</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return 0;</a:t>
            </a:r>
          </a:p>
          <a:p>
            <a:pPr marL="1257300" lvl="3" indent="0">
              <a:buNone/>
            </a:pPr>
            <a:r>
              <a:rPr lang="en-US" sz="1400" dirty="0">
                <a:latin typeface="Consolas" panose="020B0609020204030204" pitchFamily="49" charset="0"/>
                <a:cs typeface="Consolas" panose="020B0609020204030204" pitchFamily="49" charset="0"/>
              </a:rPr>
              <a:t>}</a:t>
            </a:r>
          </a:p>
          <a:p>
            <a:pPr marL="0" lvl="0" indent="0">
              <a:buNone/>
            </a:pPr>
            <a:endParaRPr lang="en-US" dirty="0" smtClean="0">
              <a:solidFill>
                <a:prstClr val="black"/>
              </a:solidFill>
            </a:endParaRPr>
          </a:p>
        </p:txBody>
      </p:sp>
      <p:sp>
        <p:nvSpPr>
          <p:cNvPr id="4" name="Rectangle 3"/>
          <p:cNvSpPr/>
          <p:nvPr/>
        </p:nvSpPr>
        <p:spPr>
          <a:xfrm>
            <a:off x="7020272" y="4554399"/>
            <a:ext cx="1071127" cy="1754326"/>
          </a:xfrm>
          <a:prstGeom prst="rect">
            <a:avLst/>
          </a:prstGeom>
        </p:spPr>
        <p:txBody>
          <a:bodyPr wrap="none">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2.9</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5.4</a:t>
            </a:r>
          </a:p>
          <a:p>
            <a:r>
              <a:rPr lang="en-US" dirty="0" smtClean="0">
                <a:solidFill>
                  <a:srgbClr val="0070C0"/>
                </a:solidFill>
                <a:latin typeface="Consolas" panose="020B0609020204030204" pitchFamily="49" charset="0"/>
              </a:rPr>
              <a:t>    3.1</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0.0</a:t>
            </a:r>
            <a:endParaRPr lang="en-US"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79447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 and constructors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pPr lvl="0"/>
            <a:r>
              <a:rPr lang="en-CA" sz="2400" dirty="0" smtClean="0">
                <a:solidFill>
                  <a:prstClr val="black"/>
                </a:solidFill>
              </a:rPr>
              <a:t>First, we must ensure that </a:t>
            </a:r>
            <a:r>
              <a:rPr lang="en-CA" sz="2400" dirty="0" err="1" smtClean="0">
                <a:solidFill>
                  <a:prstClr val="black"/>
                </a:solidFill>
                <a:latin typeface="Consolas" panose="020B0609020204030204" pitchFamily="49" charset="0"/>
              </a:rPr>
              <a:t>p_list_head</a:t>
            </a:r>
            <a:r>
              <a:rPr lang="en-CA" sz="2400" dirty="0" smtClean="0">
                <a:solidFill>
                  <a:prstClr val="black"/>
                </a:solidFill>
                <a:latin typeface="Consolas" panose="020B0609020204030204" pitchFamily="49" charset="0"/>
              </a:rPr>
              <a:t>_</a:t>
            </a:r>
            <a:r>
              <a:rPr lang="en-CA" sz="2400" dirty="0" smtClean="0">
                <a:solidFill>
                  <a:prstClr val="black"/>
                </a:solidFill>
              </a:rPr>
              <a:t> is properly initialized:</a:t>
            </a:r>
          </a:p>
          <a:p>
            <a:pPr marL="1257300" lvl="3" indent="0">
              <a:buNone/>
            </a:pPr>
            <a:endParaRPr lang="en-CA" sz="1900" dirty="0" smtClean="0">
              <a:latin typeface="Consolas" panose="020B0609020204030204" pitchFamily="49" charset="0"/>
              <a:cs typeface="Consolas" panose="020B0609020204030204" pitchFamily="49" charset="0"/>
            </a:endParaRPr>
          </a:p>
          <a:p>
            <a:pPr marL="1257300" lvl="3" indent="0">
              <a:buNone/>
            </a:pPr>
            <a:r>
              <a:rPr lang="en-CA" sz="1900" dirty="0" smtClean="0">
                <a:latin typeface="Consolas" panose="020B0609020204030204" pitchFamily="49" charset="0"/>
                <a:cs typeface="Consolas" panose="020B0609020204030204" pitchFamily="49" charset="0"/>
              </a:rPr>
              <a:t>class </a:t>
            </a:r>
            <a:r>
              <a:rPr lang="en-CA" sz="1900" dirty="0" err="1">
                <a:solidFill>
                  <a:srgbClr val="FF0000"/>
                </a:solidFill>
                <a:latin typeface="Consolas" panose="020B0609020204030204" pitchFamily="49" charset="0"/>
                <a:cs typeface="Consolas" panose="020B0609020204030204" pitchFamily="49" charset="0"/>
              </a:rPr>
              <a:t>Linked_list</a:t>
            </a:r>
            <a:r>
              <a:rPr lang="en-CA" sz="1900" dirty="0">
                <a:latin typeface="Consolas" panose="020B0609020204030204" pitchFamily="49" charset="0"/>
                <a:cs typeface="Consolas" panose="020B0609020204030204" pitchFamily="49" charset="0"/>
              </a:rPr>
              <a:t> </a:t>
            </a:r>
            <a:r>
              <a:rPr lang="en-CA" sz="1900" dirty="0" smtClean="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public:</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a:t>
            </a:r>
            <a:r>
              <a:rPr lang="en-US" sz="1900" b="1" dirty="0" err="1" smtClean="0">
                <a:solidFill>
                  <a:srgbClr val="0070C0"/>
                </a:solidFill>
                <a:latin typeface="Consolas" panose="020B0609020204030204" pitchFamily="49" charset="0"/>
                <a:cs typeface="Consolas" panose="020B0609020204030204" pitchFamily="49" charset="0"/>
              </a:rPr>
              <a:t>Linked_list</a:t>
            </a:r>
            <a:r>
              <a:rPr lang="en-US" sz="1900" b="1" dirty="0" smtClean="0">
                <a:solidFill>
                  <a:srgbClr val="0070C0"/>
                </a:solidFill>
                <a:latin typeface="Consolas" panose="020B0609020204030204" pitchFamily="49" charset="0"/>
                <a:cs typeface="Consolas" panose="020B0609020204030204" pitchFamily="49" charset="0"/>
              </a:rPr>
              <a:t>()</a:t>
            </a:r>
            <a:r>
              <a:rPr lang="en-US" sz="1900" dirty="0" smtClean="0">
                <a:latin typeface="Consolas" panose="020B0609020204030204" pitchFamily="49" charset="0"/>
                <a:cs typeface="Consolas" panose="020B0609020204030204" pitchFamily="49" charset="0"/>
              </a:rPr>
              <a:t>;</a:t>
            </a:r>
            <a:endParaRPr lang="en-CA" sz="1900" dirty="0">
              <a:latin typeface="Consolas" panose="020B0609020204030204" pitchFamily="49" charset="0"/>
              <a:cs typeface="Consolas" panose="020B0609020204030204" pitchFamily="49" charset="0"/>
            </a:endParaRPr>
          </a:p>
          <a:p>
            <a:pPr marL="1257300" lvl="3" indent="0">
              <a:buNone/>
            </a:pPr>
            <a:r>
              <a:rPr lang="en-CA" sz="1900" dirty="0" smtClean="0">
                <a:latin typeface="Consolas" panose="020B0609020204030204" pitchFamily="49" charset="0"/>
                <a:cs typeface="Consolas" panose="020B0609020204030204" pitchFamily="49" charset="0"/>
              </a:rPr>
              <a:t>    </a:t>
            </a:r>
            <a:r>
              <a:rPr lang="en-CA" sz="1900" dirty="0">
                <a:latin typeface="Consolas" panose="020B0609020204030204" pitchFamily="49" charset="0"/>
                <a:cs typeface="Consolas" panose="020B0609020204030204" pitchFamily="49" charset="0"/>
              </a:rPr>
              <a:t>private:</a:t>
            </a:r>
          </a:p>
          <a:p>
            <a:pPr marL="1257300" lvl="3" indent="0">
              <a:buNone/>
            </a:pPr>
            <a:r>
              <a:rPr lang="en-CA" sz="1900" dirty="0">
                <a:latin typeface="Consolas" panose="020B0609020204030204" pitchFamily="49" charset="0"/>
                <a:cs typeface="Consolas" panose="020B0609020204030204" pitchFamily="49" charset="0"/>
              </a:rPr>
              <a:t>        Node *</a:t>
            </a:r>
            <a:r>
              <a:rPr lang="en-CA" sz="1900" dirty="0" err="1">
                <a:latin typeface="Consolas" panose="020B0609020204030204" pitchFamily="49" charset="0"/>
                <a:cs typeface="Consolas" panose="020B0609020204030204" pitchFamily="49" charset="0"/>
              </a:rPr>
              <a:t>p_list_head</a:t>
            </a:r>
            <a:r>
              <a:rPr lang="en-CA" sz="1900" dirty="0">
                <a:latin typeface="Consolas" panose="020B0609020204030204" pitchFamily="49" charset="0"/>
                <a:cs typeface="Consolas" panose="020B0609020204030204" pitchFamily="49" charset="0"/>
              </a:rPr>
              <a:t>_;</a:t>
            </a:r>
          </a:p>
          <a:p>
            <a:pPr marL="1257300" lvl="3" indent="0">
              <a:buNone/>
            </a:pPr>
            <a:r>
              <a:rPr lang="en-CA" sz="1900" dirty="0" smtClean="0">
                <a:latin typeface="Consolas" panose="020B0609020204030204" pitchFamily="49" charset="0"/>
                <a:cs typeface="Consolas" panose="020B0609020204030204" pitchFamily="49" charset="0"/>
              </a:rPr>
              <a:t>};</a:t>
            </a: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b="1" dirty="0" err="1" smtClean="0">
                <a:solidFill>
                  <a:srgbClr val="FF0000"/>
                </a:solidFill>
                <a:latin typeface="Consolas" panose="020B0609020204030204" pitchFamily="49" charset="0"/>
                <a:cs typeface="Consolas" panose="020B0609020204030204" pitchFamily="49" charset="0"/>
              </a:rPr>
              <a:t>Linked_list</a:t>
            </a:r>
            <a:r>
              <a:rPr lang="en-US" sz="1900" b="1" dirty="0" smtClean="0">
                <a:solidFill>
                  <a:srgbClr val="FF0000"/>
                </a:solidFill>
                <a:latin typeface="Consolas" panose="020B0609020204030204" pitchFamily="49" charset="0"/>
                <a:cs typeface="Consolas" panose="020B0609020204030204" pitchFamily="49" charset="0"/>
              </a:rPr>
              <a:t>::</a:t>
            </a:r>
            <a:r>
              <a:rPr lang="en-US" sz="1900" b="1" dirty="0" err="1" smtClean="0">
                <a:solidFill>
                  <a:srgbClr val="0070C0"/>
                </a:solidFill>
                <a:latin typeface="Consolas" panose="020B0609020204030204" pitchFamily="49" charset="0"/>
                <a:cs typeface="Consolas" panose="020B0609020204030204" pitchFamily="49" charset="0"/>
              </a:rPr>
              <a:t>Linked_list</a:t>
            </a:r>
            <a:r>
              <a:rPr lang="en-US" sz="1900" b="1" dirty="0" smtClean="0">
                <a:solidFill>
                  <a:srgbClr val="0070C0"/>
                </a:solidFill>
                <a:latin typeface="Consolas" panose="020B0609020204030204" pitchFamily="49" charset="0"/>
                <a:cs typeface="Consolas" panose="020B0609020204030204" pitchFamily="49" charset="0"/>
              </a:rPr>
              <a:t>()</a:t>
            </a:r>
            <a:r>
              <a:rPr lang="en-US" sz="1900" b="1" dirty="0" smtClean="0">
                <a:solidFill>
                  <a:srgbClr val="7030A0"/>
                </a:solidFill>
                <a:latin typeface="Consolas" panose="020B0609020204030204" pitchFamily="49" charset="0"/>
                <a:cs typeface="Consolas" panose="020B0609020204030204" pitchFamily="49" charset="0"/>
              </a:rPr>
              <a:t>:</a:t>
            </a:r>
          </a:p>
          <a:p>
            <a:pPr marL="1257300" lvl="3" indent="0">
              <a:buNone/>
            </a:pPr>
            <a:r>
              <a:rPr lang="en-US" sz="1900" b="1" dirty="0" err="1" smtClean="0">
                <a:solidFill>
                  <a:srgbClr val="7030A0"/>
                </a:solidFill>
                <a:latin typeface="Consolas" panose="020B0609020204030204" pitchFamily="49" charset="0"/>
                <a:cs typeface="Consolas" panose="020B0609020204030204" pitchFamily="49" charset="0"/>
              </a:rPr>
              <a:t>p_list_head</a:t>
            </a:r>
            <a:r>
              <a:rPr lang="en-US" sz="1900" b="1" dirty="0" smtClean="0">
                <a:solidFill>
                  <a:srgbClr val="7030A0"/>
                </a:solidFill>
                <a:latin typeface="Consolas" panose="020B0609020204030204" pitchFamily="49" charset="0"/>
                <a:cs typeface="Consolas" panose="020B0609020204030204" pitchFamily="49" charset="0"/>
              </a:rPr>
              <a:t>_{</a:t>
            </a:r>
            <a:r>
              <a:rPr lang="en-US" sz="1900" b="1" dirty="0" err="1" smtClean="0">
                <a:solidFill>
                  <a:srgbClr val="7030A0"/>
                </a:solidFill>
                <a:latin typeface="Consolas" panose="020B0609020204030204" pitchFamily="49" charset="0"/>
                <a:cs typeface="Consolas" panose="020B0609020204030204" pitchFamily="49" charset="0"/>
              </a:rPr>
              <a:t>nullptr</a:t>
            </a:r>
            <a:r>
              <a:rPr lang="en-US" sz="1900" b="1" dirty="0" smtClean="0">
                <a:solidFill>
                  <a:srgbClr val="7030A0"/>
                </a:solidFill>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If something else needs to be done, it can be</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done here...</a:t>
            </a:r>
          </a:p>
          <a:p>
            <a:pPr marL="1257300" lvl="3" indent="0">
              <a:buNone/>
            </a:pPr>
            <a:r>
              <a:rPr lang="en-US" sz="1900" dirty="0">
                <a:latin typeface="Consolas" panose="020B0609020204030204" pitchFamily="49" charset="0"/>
                <a:cs typeface="Consolas" panose="020B0609020204030204" pitchFamily="49" charset="0"/>
              </a:rPr>
              <a:t>}</a:t>
            </a:r>
            <a:endParaRPr lang="en-CA" sz="1900" dirty="0">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endParaRPr lang="en-CA" sz="1900" dirty="0" smtClean="0">
              <a:latin typeface="Consolas" panose="020B0609020204030204" pitchFamily="49" charset="0"/>
              <a:cs typeface="Consolas" panose="020B0609020204030204" pitchFamily="49" charset="0"/>
            </a:endParaRPr>
          </a:p>
        </p:txBody>
      </p:sp>
      <p:sp>
        <p:nvSpPr>
          <p:cNvPr id="7" name="TextBox 6"/>
          <p:cNvSpPr txBox="1"/>
          <p:nvPr/>
        </p:nvSpPr>
        <p:spPr>
          <a:xfrm>
            <a:off x="5193536" y="2143689"/>
            <a:ext cx="3493264" cy="1754326"/>
          </a:xfrm>
          <a:prstGeom prst="rect">
            <a:avLst/>
          </a:prstGeom>
          <a:noFill/>
        </p:spPr>
        <p:txBody>
          <a:bodyPr wrap="none" rtlCol="0">
            <a:spAutoFit/>
          </a:bodyPr>
          <a:lstStyle/>
          <a:p>
            <a:r>
              <a:rPr lang="en-US" dirty="0" smtClean="0">
                <a:solidFill>
                  <a:srgbClr val="0070C0"/>
                </a:solidFill>
                <a:latin typeface="Georgia" panose="02040502050405020303" pitchFamily="18" charset="0"/>
              </a:rPr>
              <a:t>The constructor has the same</a:t>
            </a:r>
          </a:p>
          <a:p>
            <a:r>
              <a:rPr lang="en-US" dirty="0" smtClean="0">
                <a:solidFill>
                  <a:srgbClr val="0070C0"/>
                </a:solidFill>
                <a:latin typeface="Georgia" panose="02040502050405020303" pitchFamily="18" charset="0"/>
              </a:rPr>
              <a:t>identifier as the class identifier</a:t>
            </a:r>
          </a:p>
          <a:p>
            <a:r>
              <a:rPr lang="en-US" dirty="0" smtClean="0">
                <a:solidFill>
                  <a:srgbClr val="0070C0"/>
                </a:solidFill>
                <a:latin typeface="Georgia" panose="02040502050405020303" pitchFamily="18" charset="0"/>
              </a:rPr>
              <a:t>    – The constructor is </a:t>
            </a:r>
            <a:r>
              <a:rPr lang="en-US" i="1" dirty="0" smtClean="0">
                <a:solidFill>
                  <a:srgbClr val="0070C0"/>
                </a:solidFill>
                <a:latin typeface="Georgia" panose="02040502050405020303" pitchFamily="18" charset="0"/>
              </a:rPr>
              <a:t>declared</a:t>
            </a:r>
            <a:endParaRPr lang="en-US" dirty="0" smtClean="0">
              <a:solidFill>
                <a:srgbClr val="0070C0"/>
              </a:solidFill>
              <a:latin typeface="Georgia" panose="02040502050405020303" pitchFamily="18" charset="0"/>
            </a:endParaRPr>
          </a:p>
          <a:p>
            <a:pPr lvl="1"/>
            <a:r>
              <a:rPr lang="en-US" dirty="0" smtClean="0">
                <a:solidFill>
                  <a:srgbClr val="0070C0"/>
                </a:solidFill>
                <a:latin typeface="Georgia" panose="02040502050405020303" pitchFamily="18" charset="0"/>
              </a:rPr>
              <a:t>in the class definition</a:t>
            </a:r>
          </a:p>
          <a:p>
            <a:r>
              <a:rPr lang="en-US" dirty="0" smtClean="0">
                <a:solidFill>
                  <a:srgbClr val="0070C0"/>
                </a:solidFill>
                <a:latin typeface="Georgia" panose="02040502050405020303" pitchFamily="18" charset="0"/>
              </a:rPr>
              <a:t>    </a:t>
            </a:r>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Constructors have no return</a:t>
            </a:r>
          </a:p>
          <a:p>
            <a:r>
              <a:rPr lang="en-US" dirty="0">
                <a:solidFill>
                  <a:srgbClr val="0070C0"/>
                </a:solidFill>
                <a:latin typeface="Georgia" panose="02040502050405020303" pitchFamily="18" charset="0"/>
              </a:rPr>
              <a:t> </a:t>
            </a:r>
            <a:r>
              <a:rPr lang="en-US" dirty="0" smtClean="0">
                <a:solidFill>
                  <a:srgbClr val="0070C0"/>
                </a:solidFill>
                <a:latin typeface="Georgia" panose="02040502050405020303" pitchFamily="18" charset="0"/>
              </a:rPr>
              <a:t>       values ever</a:t>
            </a:r>
            <a:endParaRPr lang="en-CA" dirty="0">
              <a:solidFill>
                <a:srgbClr val="0070C0"/>
              </a:solidFill>
              <a:latin typeface="Georgia" panose="02040502050405020303" pitchFamily="18" charset="0"/>
            </a:endParaRPr>
          </a:p>
        </p:txBody>
      </p:sp>
      <p:sp>
        <p:nvSpPr>
          <p:cNvPr id="8" name="TextBox 7"/>
          <p:cNvSpPr txBox="1"/>
          <p:nvPr/>
        </p:nvSpPr>
        <p:spPr>
          <a:xfrm>
            <a:off x="683568" y="5103674"/>
            <a:ext cx="3937296" cy="1477328"/>
          </a:xfrm>
          <a:prstGeom prst="rect">
            <a:avLst/>
          </a:prstGeom>
          <a:noFill/>
        </p:spPr>
        <p:txBody>
          <a:bodyPr wrap="none" rtlCol="0">
            <a:spAutoFit/>
          </a:bodyPr>
          <a:lstStyle/>
          <a:p>
            <a:r>
              <a:rPr lang="en-US" dirty="0" smtClean="0">
                <a:solidFill>
                  <a:srgbClr val="FF0000"/>
                </a:solidFill>
                <a:latin typeface="Georgia" panose="02040502050405020303" pitchFamily="18" charset="0"/>
              </a:rPr>
              <a:t>The </a:t>
            </a:r>
            <a:r>
              <a:rPr lang="en-US" dirty="0" err="1" smtClean="0">
                <a:solidFill>
                  <a:srgbClr val="FF0000"/>
                </a:solidFill>
                <a:latin typeface="Consolas" panose="020B0609020204030204" pitchFamily="49" charset="0"/>
              </a:rPr>
              <a:t>Linked_list</a:t>
            </a:r>
            <a:r>
              <a:rPr lang="en-US" dirty="0" smtClean="0">
                <a:solidFill>
                  <a:srgbClr val="FF0000"/>
                </a:solidFill>
                <a:latin typeface="Consolas" panose="020B0609020204030204" pitchFamily="49" charset="0"/>
              </a:rPr>
              <a:t>::</a:t>
            </a:r>
            <a:r>
              <a:rPr lang="en-US" dirty="0" smtClean="0">
                <a:solidFill>
                  <a:srgbClr val="FF0000"/>
                </a:solidFill>
                <a:latin typeface="Georgia" panose="02040502050405020303" pitchFamily="18" charset="0"/>
              </a:rPr>
              <a:t> indicates to</a:t>
            </a:r>
          </a:p>
          <a:p>
            <a:r>
              <a:rPr lang="en-US" dirty="0" smtClean="0">
                <a:solidFill>
                  <a:srgbClr val="FF0000"/>
                </a:solidFill>
                <a:latin typeface="Georgia" panose="02040502050405020303" pitchFamily="18" charset="0"/>
              </a:rPr>
              <a:t>the compiler that the constructor</a:t>
            </a:r>
          </a:p>
          <a:p>
            <a:r>
              <a:rPr lang="en-US" dirty="0" smtClean="0">
                <a:solidFill>
                  <a:srgbClr val="FF0000"/>
                </a:solidFill>
                <a:latin typeface="Georgia" panose="02040502050405020303" pitchFamily="18" charset="0"/>
              </a:rPr>
              <a:t> </a:t>
            </a:r>
            <a:r>
              <a:rPr lang="en-US" b="1" dirty="0" err="1">
                <a:solidFill>
                  <a:srgbClr val="0070C0"/>
                </a:solidFill>
                <a:latin typeface="Consolas" panose="020B0609020204030204" pitchFamily="49" charset="0"/>
                <a:cs typeface="Consolas" panose="020B0609020204030204" pitchFamily="49" charset="0"/>
              </a:rPr>
              <a:t>Linked_list</a:t>
            </a:r>
            <a:r>
              <a:rPr lang="en-US" b="1" dirty="0">
                <a:solidFill>
                  <a:srgbClr val="0070C0"/>
                </a:solidFill>
                <a:latin typeface="Consolas" panose="020B0609020204030204" pitchFamily="49" charset="0"/>
                <a:cs typeface="Consolas" panose="020B0609020204030204" pitchFamily="49" charset="0"/>
              </a:rPr>
              <a:t>()</a:t>
            </a:r>
            <a:r>
              <a:rPr lang="en-US" dirty="0" smtClean="0">
                <a:solidFill>
                  <a:srgbClr val="FF0000"/>
                </a:solidFill>
                <a:latin typeface="Georgia" panose="02040502050405020303" pitchFamily="18" charset="0"/>
              </a:rPr>
              <a:t> is associated</a:t>
            </a:r>
          </a:p>
          <a:p>
            <a:r>
              <a:rPr lang="en-US" dirty="0" smtClean="0">
                <a:solidFill>
                  <a:srgbClr val="FF0000"/>
                </a:solidFill>
                <a:latin typeface="Georgia" panose="02040502050405020303" pitchFamily="18" charset="0"/>
              </a:rPr>
              <a:t>with the class </a:t>
            </a:r>
            <a:r>
              <a:rPr lang="en-US" dirty="0" err="1" smtClean="0">
                <a:solidFill>
                  <a:srgbClr val="FF0000"/>
                </a:solidFill>
                <a:latin typeface="Consolas" panose="020B0609020204030204" pitchFamily="49" charset="0"/>
              </a:rPr>
              <a:t>Linked_list</a:t>
            </a:r>
            <a:endParaRPr lang="en-US" dirty="0" smtClean="0">
              <a:solidFill>
                <a:srgbClr val="FF0000"/>
              </a:solidFill>
              <a:latin typeface="Consolas" panose="020B0609020204030204" pitchFamily="49" charset="0"/>
            </a:endParaRPr>
          </a:p>
          <a:p>
            <a:r>
              <a:rPr lang="en-US" dirty="0">
                <a:solidFill>
                  <a:srgbClr val="FF0000"/>
                </a:solidFill>
                <a:latin typeface="Georgia" panose="02040502050405020303" pitchFamily="18" charset="0"/>
              </a:rPr>
              <a:t> – </a:t>
            </a:r>
            <a:r>
              <a:rPr lang="en-US" dirty="0" smtClean="0">
                <a:solidFill>
                  <a:srgbClr val="FF0000"/>
                </a:solidFill>
                <a:latin typeface="Georgia" panose="02040502050405020303" pitchFamily="18" charset="0"/>
              </a:rPr>
              <a:t>This is the constructor’s </a:t>
            </a:r>
            <a:r>
              <a:rPr lang="en-US" i="1" dirty="0" smtClean="0">
                <a:solidFill>
                  <a:srgbClr val="FF0000"/>
                </a:solidFill>
                <a:latin typeface="Georgia" panose="02040502050405020303" pitchFamily="18" charset="0"/>
              </a:rPr>
              <a:t>definition</a:t>
            </a:r>
            <a:endParaRPr lang="en-CA" i="1" dirty="0">
              <a:solidFill>
                <a:srgbClr val="FF0000"/>
              </a:solidFill>
              <a:latin typeface="Consolas" panose="020B0609020204030204" pitchFamily="49" charset="0"/>
            </a:endParaRPr>
          </a:p>
        </p:txBody>
      </p:sp>
      <p:sp>
        <p:nvSpPr>
          <p:cNvPr id="9" name="TextBox 8"/>
          <p:cNvSpPr txBox="1"/>
          <p:nvPr/>
        </p:nvSpPr>
        <p:spPr>
          <a:xfrm>
            <a:off x="4879639" y="4725144"/>
            <a:ext cx="3220753" cy="1708160"/>
          </a:xfrm>
          <a:prstGeom prst="rect">
            <a:avLst/>
          </a:prstGeom>
          <a:noFill/>
        </p:spPr>
        <p:txBody>
          <a:bodyPr wrap="none" rtlCol="0">
            <a:spAutoFit/>
          </a:bodyPr>
          <a:lstStyle/>
          <a:p>
            <a:r>
              <a:rPr lang="en-US" dirty="0" smtClean="0">
                <a:solidFill>
                  <a:srgbClr val="7030A0"/>
                </a:solidFill>
                <a:latin typeface="Georgia" panose="02040502050405020303" pitchFamily="18" charset="0"/>
              </a:rPr>
              <a:t>Each member variable is</a:t>
            </a:r>
          </a:p>
          <a:p>
            <a:r>
              <a:rPr lang="en-US" dirty="0" smtClean="0">
                <a:solidFill>
                  <a:srgbClr val="7030A0"/>
                </a:solidFill>
                <a:latin typeface="Georgia" panose="02040502050405020303" pitchFamily="18" charset="0"/>
              </a:rPr>
              <a:t>initialized in the order it</a:t>
            </a:r>
          </a:p>
          <a:p>
            <a:r>
              <a:rPr lang="en-US" dirty="0" smtClean="0">
                <a:solidFill>
                  <a:srgbClr val="7030A0"/>
                </a:solidFill>
                <a:latin typeface="Georgia" panose="02040502050405020303" pitchFamily="18" charset="0"/>
              </a:rPr>
              <a:t>is listed in the class definition</a:t>
            </a:r>
          </a:p>
          <a:p>
            <a:r>
              <a:rPr lang="en-US" sz="1700" dirty="0">
                <a:solidFill>
                  <a:srgbClr val="7030A0"/>
                </a:solidFill>
                <a:latin typeface="Georgia" panose="02040502050405020303" pitchFamily="18" charset="0"/>
              </a:rPr>
              <a:t> </a:t>
            </a:r>
            <a:r>
              <a:rPr lang="en-US" sz="1700" dirty="0" smtClean="0">
                <a:solidFill>
                  <a:srgbClr val="7030A0"/>
                </a:solidFill>
                <a:latin typeface="Georgia" panose="02040502050405020303" pitchFamily="18" charset="0"/>
              </a:rPr>
              <a:t>    – If there are more than one</a:t>
            </a:r>
          </a:p>
          <a:p>
            <a:pPr lvl="1"/>
            <a:r>
              <a:rPr lang="en-US" sz="1700" dirty="0" smtClean="0">
                <a:solidFill>
                  <a:srgbClr val="7030A0"/>
                </a:solidFill>
                <a:latin typeface="Georgia" panose="02040502050405020303" pitchFamily="18" charset="0"/>
              </a:rPr>
              <a:t>member variables, this is</a:t>
            </a:r>
          </a:p>
          <a:p>
            <a:pPr lvl="1"/>
            <a:r>
              <a:rPr lang="en-US" sz="1700" dirty="0" smtClean="0">
                <a:solidFill>
                  <a:srgbClr val="7030A0"/>
                </a:solidFill>
                <a:latin typeface="Georgia" panose="02040502050405020303" pitchFamily="18" charset="0"/>
              </a:rPr>
              <a:t>comma separated</a:t>
            </a:r>
            <a:endParaRPr lang="en-CA" sz="1700" dirty="0">
              <a:solidFill>
                <a:srgbClr val="7030A0"/>
              </a:solidFill>
              <a:latin typeface="Consolas" panose="020B0609020204030204" pitchFamily="49" charset="0"/>
            </a:endParaRPr>
          </a:p>
        </p:txBody>
      </p:sp>
    </p:spTree>
    <p:extLst>
      <p:ext uri="{BB962C8B-B14F-4D97-AF65-F5344CB8AC3E}">
        <p14:creationId xmlns:p14="http://schemas.microsoft.com/office/powerpoint/2010/main" val="430694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Accessing the </a:t>
            </a:r>
            <a:r>
              <a:rPr lang="en-US" i="1" dirty="0" smtClean="0"/>
              <a:t>n</a:t>
            </a:r>
            <a:r>
              <a:rPr lang="en-US" baseline="30000" dirty="0" smtClean="0"/>
              <a:t>th</a:t>
            </a:r>
            <a:r>
              <a:rPr lang="en-US" dirty="0" smtClean="0"/>
              <a:t> entry</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Wouldn’t it, however, be more convenient to be able to use this?</a:t>
            </a:r>
          </a:p>
          <a:p>
            <a:pPr marL="1257300" lvl="3" indent="0">
              <a:buNone/>
            </a:pPr>
            <a:r>
              <a:rPr lang="en-US" sz="1600" dirty="0" smtClean="0">
                <a:latin typeface="Consolas" panose="020B0609020204030204" pitchFamily="49" charset="0"/>
                <a:cs typeface="Consolas" panose="020B0609020204030204" pitchFamily="49" charset="0"/>
              </a:rPr>
              <a:t>for (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5; ++k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std::</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b="1" dirty="0" smtClean="0">
                <a:solidFill>
                  <a:srgbClr val="0070C0"/>
                </a:solidFill>
                <a:latin typeface="Consolas" panose="020B0609020204030204" pitchFamily="49" charset="0"/>
                <a:cs typeface="Consolas" panose="020B0609020204030204" pitchFamily="49" charset="0"/>
              </a:rPr>
              <a:t>list[k]</a:t>
            </a:r>
            <a:r>
              <a:rPr lang="en-US" sz="1600" dirty="0" smtClean="0">
                <a:latin typeface="Consolas" panose="020B0609020204030204" pitchFamily="49" charset="0"/>
                <a:cs typeface="Consolas" panose="020B0609020204030204" pitchFamily="49" charset="0"/>
              </a:rPr>
              <a:t>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This is possible: C++ allows you to specify how operators interact with instances of classes</a:t>
            </a:r>
          </a:p>
          <a:p>
            <a:pPr lvl="1"/>
            <a:r>
              <a:rPr lang="en-US" dirty="0" smtClean="0">
                <a:solidFill>
                  <a:prstClr val="black"/>
                </a:solidFill>
              </a:rPr>
              <a:t>Every operator is associated with a function that looks like:</a:t>
            </a:r>
          </a:p>
          <a:p>
            <a:pPr marL="914400" lvl="2" indent="0">
              <a:buNone/>
            </a:pPr>
            <a:r>
              <a:rPr lang="en-US" dirty="0" smtClean="0">
                <a:solidFill>
                  <a:prstClr val="black"/>
                </a:solidFill>
                <a:latin typeface="Consolas" panose="020B0609020204030204" pitchFamily="49" charset="0"/>
              </a:rPr>
              <a:t>double </a:t>
            </a:r>
            <a:r>
              <a:rPr lang="en-US" dirty="0" err="1" smtClean="0">
                <a:solidFill>
                  <a:prstClr val="black"/>
                </a:solidFill>
                <a:latin typeface="Consolas" panose="020B0609020204030204" pitchFamily="49" charset="0"/>
              </a:rPr>
              <a:t>Linked_list</a:t>
            </a:r>
            <a:r>
              <a:rPr lang="en-US" dirty="0" smtClean="0">
                <a:solidFill>
                  <a:prstClr val="black"/>
                </a:solidFill>
                <a:latin typeface="Consolas" panose="020B0609020204030204" pitchFamily="49" charset="0"/>
              </a:rPr>
              <a:t>::operator[]( std::</a:t>
            </a:r>
            <a:r>
              <a:rPr lang="en-US" dirty="0" err="1" smtClean="0">
                <a:solidFill>
                  <a:prstClr val="black"/>
                </a:solidFill>
                <a:latin typeface="Consolas" panose="020B0609020204030204" pitchFamily="49" charset="0"/>
              </a:rPr>
              <a:t>size_t</a:t>
            </a:r>
            <a:r>
              <a:rPr lang="en-US" dirty="0" smtClean="0">
                <a:solidFill>
                  <a:prstClr val="black"/>
                </a:solidFill>
                <a:latin typeface="Consolas" panose="020B0609020204030204" pitchFamily="49" charset="0"/>
              </a:rPr>
              <a:t> </a:t>
            </a:r>
            <a:r>
              <a:rPr lang="en-US" dirty="0" err="1" smtClean="0">
                <a:solidFill>
                  <a:prstClr val="black"/>
                </a:solidFill>
                <a:latin typeface="Consolas" panose="020B0609020204030204" pitchFamily="49" charset="0"/>
              </a:rPr>
              <a:t>const</a:t>
            </a:r>
            <a:r>
              <a:rPr lang="en-US" dirty="0" smtClean="0">
                <a:solidFill>
                  <a:prstClr val="black"/>
                </a:solidFill>
                <a:latin typeface="Consolas" panose="020B0609020204030204" pitchFamily="49" charset="0"/>
              </a:rPr>
              <a:t> n );</a:t>
            </a:r>
            <a:endParaRPr lang="en-US" i="1" dirty="0">
              <a:solidFill>
                <a:prstClr val="black"/>
              </a:solidFill>
              <a:latin typeface="Consolas" panose="020B0609020204030204" pitchFamily="49" charset="0"/>
            </a:endParaRPr>
          </a:p>
        </p:txBody>
      </p:sp>
    </p:spTree>
    <p:extLst>
      <p:ext uri="{BB962C8B-B14F-4D97-AF65-F5344CB8AC3E}">
        <p14:creationId xmlns:p14="http://schemas.microsoft.com/office/powerpoint/2010/main" val="2215320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overloading</a:t>
            </a:r>
            <a:endParaRPr lang="en-CA" dirty="0"/>
          </a:p>
        </p:txBody>
      </p:sp>
      <p:sp>
        <p:nvSpPr>
          <p:cNvPr id="3" name="Content Placeholder 2"/>
          <p:cNvSpPr>
            <a:spLocks noGrp="1"/>
          </p:cNvSpPr>
          <p:nvPr>
            <p:ph idx="1"/>
          </p:nvPr>
        </p:nvSpPr>
        <p:spPr/>
        <p:txBody>
          <a:bodyPr/>
          <a:lstStyle/>
          <a:p>
            <a:r>
              <a:rPr lang="en-US" dirty="0" smtClean="0"/>
              <a:t>It is important to remember that operators are just functions in disguise:</a:t>
            </a:r>
          </a:p>
          <a:p>
            <a:pPr lvl="1"/>
            <a:r>
              <a:rPr lang="en-US" dirty="0" smtClean="0"/>
              <a:t>Instead of writing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c</a:t>
            </a:r>
            <a:r>
              <a:rPr lang="en-US" dirty="0" smtClean="0"/>
              <a:t>, one could write</a:t>
            </a:r>
          </a:p>
          <a:p>
            <a:pPr marL="457200" lvl="1" indent="0" algn="ctr">
              <a:buNone/>
            </a:pPr>
            <a:r>
              <a:rPr lang="en-US" dirty="0" smtClean="0">
                <a:latin typeface="Times New Roman" panose="02020603050405020304" pitchFamily="18" charset="0"/>
                <a:cs typeface="Times New Roman" panose="02020603050405020304" pitchFamily="18" charset="0"/>
              </a:rPr>
              <a:t>add( add(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p>
          <a:p>
            <a:pPr lvl="1"/>
            <a:r>
              <a:rPr lang="en-US" dirty="0"/>
              <a:t>Instead of writing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a:t>
            </a:r>
            <a:r>
              <a:rPr lang="en-US" i="1" dirty="0" err="1" smtClean="0">
                <a:latin typeface="Times New Roman" panose="02020603050405020304" pitchFamily="18" charset="0"/>
                <a:cs typeface="Times New Roman" panose="02020603050405020304" pitchFamily="18" charset="0"/>
              </a:rPr>
              <a:t>bc</a:t>
            </a:r>
            <a:r>
              <a:rPr lang="en-US" i="1" dirty="0" smtClean="0">
                <a:latin typeface="Times New Roman" panose="02020603050405020304" pitchFamily="18" charset="0"/>
                <a:cs typeface="Times New Roman" panose="02020603050405020304" pitchFamily="18" charset="0"/>
              </a:rPr>
              <a:t> – d</a:t>
            </a:r>
            <a:r>
              <a:rPr lang="en-US" dirty="0" smtClean="0"/>
              <a:t>, </a:t>
            </a:r>
            <a:r>
              <a:rPr lang="en-US" dirty="0"/>
              <a:t>one could write</a:t>
            </a:r>
          </a:p>
          <a:p>
            <a:pPr marL="457200" lvl="1" indent="0" algn="ctr">
              <a:buNone/>
            </a:pPr>
            <a:r>
              <a:rPr lang="en-US" dirty="0" smtClean="0">
                <a:latin typeface="Times New Roman" panose="02020603050405020304" pitchFamily="18" charset="0"/>
                <a:cs typeface="Times New Roman" panose="02020603050405020304" pitchFamily="18" charset="0"/>
              </a:rPr>
              <a:t>subtract( add(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multiply(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a:t>
            </a:r>
          </a:p>
          <a:p>
            <a:pPr marL="457200" lvl="1" indent="0" algn="ctr">
              <a:buNone/>
            </a:pPr>
            <a:endParaRPr lang="en-US" dirty="0">
              <a:latin typeface="Times New Roman" panose="02020603050405020304" pitchFamily="18" charset="0"/>
              <a:cs typeface="Times New Roman" panose="02020603050405020304" pitchFamily="18" charset="0"/>
            </a:endParaRPr>
          </a:p>
          <a:p>
            <a:r>
              <a:rPr lang="en-US" dirty="0" smtClean="0"/>
              <a:t>The Maple programming language even allows you to do:</a:t>
            </a:r>
          </a:p>
          <a:p>
            <a:pPr marL="457200" lvl="1" indent="0" algn="ctr">
              <a:buNone/>
            </a:pPr>
            <a:r>
              <a:rPr lang="en-US" dirty="0" smtClean="0">
                <a:solidFill>
                  <a:prstClr val="black"/>
                </a:solidFill>
                <a:latin typeface="Times New Roman" panose="02020603050405020304" pitchFamily="18" charset="0"/>
                <a:cs typeface="Times New Roman" panose="02020603050405020304" pitchFamily="18" charset="0"/>
              </a:rPr>
              <a:t>`+`( </a:t>
            </a:r>
            <a:r>
              <a:rPr lang="en-US" i="1" dirty="0" smtClean="0">
                <a:solidFill>
                  <a:prstClr val="black"/>
                </a:solidFill>
                <a:latin typeface="Times New Roman" panose="02020603050405020304" pitchFamily="18" charset="0"/>
                <a:cs typeface="Times New Roman" panose="02020603050405020304" pitchFamily="18" charset="0"/>
              </a:rPr>
              <a:t>a</a:t>
            </a:r>
            <a:r>
              <a:rPr lang="en-US" dirty="0">
                <a:solidFill>
                  <a:prstClr val="black"/>
                </a:solidFill>
                <a:latin typeface="Times New Roman" panose="02020603050405020304" pitchFamily="18" charset="0"/>
                <a:cs typeface="Times New Roman" panose="02020603050405020304" pitchFamily="18" charset="0"/>
              </a:rPr>
              <a:t>, </a:t>
            </a:r>
            <a:r>
              <a:rPr lang="en-US" i="1" dirty="0" smtClean="0">
                <a:solidFill>
                  <a:prstClr val="black"/>
                </a:solidFill>
                <a:latin typeface="Times New Roman" panose="02020603050405020304" pitchFamily="18" charset="0"/>
                <a:cs typeface="Times New Roman" panose="02020603050405020304" pitchFamily="18" charset="0"/>
              </a:rPr>
              <a:t>b</a:t>
            </a:r>
            <a:r>
              <a:rPr lang="en-US" dirty="0" smtClean="0">
                <a:solidFill>
                  <a:prstClr val="black"/>
                </a:solidFill>
                <a:latin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cs typeface="Times New Roman" panose="02020603050405020304" pitchFamily="18" charset="0"/>
              </a:rPr>
              <a:t>c</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a:t>
            </a:r>
          </a:p>
          <a:p>
            <a:pPr marL="457200" lvl="1" indent="0" algn="ctr">
              <a:buNone/>
            </a:pPr>
            <a:r>
              <a:rPr lang="en-US" dirty="0" smtClean="0">
                <a:solidFill>
                  <a:prstClr val="black"/>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p>
          <a:p>
            <a:pPr marL="457200" lvl="1" indent="0" algn="ctr">
              <a:buNone/>
            </a:pPr>
            <a:endParaRPr lang="en-US" dirty="0" smtClean="0">
              <a:solidFill>
                <a:prstClr val="black"/>
              </a:solidFill>
              <a:latin typeface="Times New Roman" panose="02020603050405020304" pitchFamily="18" charset="0"/>
              <a:cs typeface="Times New Roman" panose="02020603050405020304" pitchFamily="18" charset="0"/>
            </a:endParaRPr>
          </a:p>
          <a:p>
            <a:r>
              <a:rPr lang="en-US" dirty="0"/>
              <a:t>The </a:t>
            </a:r>
            <a:r>
              <a:rPr lang="en-US" dirty="0" smtClean="0"/>
              <a:t>C++ programming language allows operator overloading by converting operators to function calls</a:t>
            </a:r>
            <a:endParaRPr lang="en-US" dirty="0">
              <a:latin typeface="Times New Roman" panose="02020603050405020304" pitchFamily="18" charset="0"/>
              <a:cs typeface="Times New Roman" panose="02020603050405020304" pitchFamily="18" charset="0"/>
            </a:endParaRPr>
          </a:p>
          <a:p>
            <a:pPr marL="457200" lvl="1" indent="0" algn="ctr">
              <a:buNone/>
            </a:pPr>
            <a:endParaRPr lang="en-US" dirty="0">
              <a:solidFill>
                <a:prstClr val="black"/>
              </a:solidFill>
              <a:latin typeface="Times New Roman" panose="02020603050405020304" pitchFamily="18" charset="0"/>
              <a:cs typeface="Times New Roman" panose="02020603050405020304" pitchFamily="18" charset="0"/>
            </a:endParaRPr>
          </a:p>
          <a:p>
            <a:endParaRPr lang="en-US" dirty="0" smtClean="0"/>
          </a:p>
          <a:p>
            <a:pPr marL="0" indent="0">
              <a:buNone/>
            </a:pPr>
            <a:endParaRPr lang="en-CA" dirty="0">
              <a:latin typeface="Consolas" panose="020B0609020204030204" pitchFamily="49" charset="0"/>
            </a:endParaRPr>
          </a:p>
          <a:p>
            <a:pPr marL="457200" lvl="1" indent="0" algn="ctr">
              <a:buNone/>
            </a:pPr>
            <a:endParaRPr lang="en-CA" dirty="0">
              <a:latin typeface="Consolas" panose="020B0609020204030204" pitchFamily="49" charset="0"/>
            </a:endParaRPr>
          </a:p>
        </p:txBody>
      </p:sp>
    </p:spTree>
    <p:extLst>
      <p:ext uri="{BB962C8B-B14F-4D97-AF65-F5344CB8AC3E}">
        <p14:creationId xmlns:p14="http://schemas.microsoft.com/office/powerpoint/2010/main" val="1635566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Operator overloading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Suppose you had </a:t>
            </a:r>
            <a:r>
              <a:rPr lang="en-US" dirty="0" smtClean="0">
                <a:solidFill>
                  <a:prstClr val="black"/>
                </a:solidFill>
                <a:latin typeface="Consolas" panose="020B0609020204030204" pitchFamily="49" charset="0"/>
              </a:rPr>
              <a:t>Matrix</a:t>
            </a:r>
            <a:r>
              <a:rPr lang="en-US" dirty="0" smtClean="0">
                <a:solidFill>
                  <a:prstClr val="black"/>
                </a:solidFill>
              </a:rPr>
              <a:t> class and a </a:t>
            </a:r>
            <a:r>
              <a:rPr lang="en-US" dirty="0" smtClean="0">
                <a:solidFill>
                  <a:prstClr val="black"/>
                </a:solidFill>
                <a:latin typeface="Consolas" panose="020B0609020204030204" pitchFamily="49" charset="0"/>
              </a:rPr>
              <a:t>Vector</a:t>
            </a:r>
            <a:r>
              <a:rPr lang="en-US" dirty="0" smtClean="0">
                <a:solidFill>
                  <a:prstClr val="black"/>
                </a:solidFill>
              </a:rPr>
              <a:t> class:</a:t>
            </a:r>
          </a:p>
          <a:p>
            <a:pPr lvl="1"/>
            <a:r>
              <a:rPr lang="en-US" dirty="0" smtClean="0">
                <a:solidFill>
                  <a:prstClr val="black"/>
                </a:solidFill>
              </a:rPr>
              <a:t>You could write member functions such as:</a:t>
            </a:r>
          </a:p>
          <a:p>
            <a:pPr marL="857250" lvl="2" indent="0">
              <a:buNone/>
            </a:pPr>
            <a:endParaRPr lang="en-US" sz="1700" dirty="0" smtClean="0">
              <a:solidFill>
                <a:prstClr val="black"/>
              </a:solidFill>
              <a:latin typeface="Consolas" panose="020B0609020204030204" pitchFamily="49" charset="0"/>
            </a:endParaRPr>
          </a:p>
          <a:p>
            <a:pPr marL="857250" lvl="2" indent="0">
              <a:buNone/>
            </a:pPr>
            <a:r>
              <a:rPr lang="en-US" sz="1700" dirty="0" smtClean="0">
                <a:solidFill>
                  <a:prstClr val="black"/>
                </a:solidFill>
                <a:latin typeface="Consolas" panose="020B0609020204030204" pitchFamily="49" charset="0"/>
              </a:rPr>
              <a:t>// Return this vector multiplied by 's'</a:t>
            </a:r>
          </a:p>
          <a:p>
            <a:pPr marL="857250" lvl="2" indent="0">
              <a:buNone/>
            </a:pPr>
            <a:r>
              <a:rPr lang="en-US" sz="1700" dirty="0" smtClean="0">
                <a:solidFill>
                  <a:prstClr val="black"/>
                </a:solidFill>
                <a:latin typeface="Consolas" panose="020B0609020204030204" pitchFamily="49" charset="0"/>
              </a:rPr>
              <a:t>Vector Vector::operator*( double </a:t>
            </a:r>
            <a:r>
              <a:rPr lang="en-US" sz="1700" dirty="0" err="1" smtClean="0">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 s ) </a:t>
            </a:r>
            <a:r>
              <a:rPr lang="en-US" sz="1700" dirty="0" err="1" smtClean="0">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a:t>
            </a:r>
          </a:p>
          <a:p>
            <a:pPr marL="857250" lvl="2" indent="0">
              <a:buNone/>
            </a:pPr>
            <a:endParaRPr lang="en-US" sz="1700" dirty="0">
              <a:solidFill>
                <a:prstClr val="black"/>
              </a:solidFill>
              <a:latin typeface="Consolas" panose="020B0609020204030204" pitchFamily="49" charset="0"/>
            </a:endParaRPr>
          </a:p>
          <a:p>
            <a:pPr marL="857250" lvl="2" indent="0">
              <a:buNone/>
            </a:pPr>
            <a:r>
              <a:rPr lang="en-US" sz="1700" dirty="0">
                <a:solidFill>
                  <a:prstClr val="black"/>
                </a:solidFill>
                <a:latin typeface="Consolas" panose="020B0609020204030204" pitchFamily="49" charset="0"/>
              </a:rPr>
              <a:t>// </a:t>
            </a:r>
            <a:r>
              <a:rPr lang="en-US" sz="1700" dirty="0" smtClean="0">
                <a:solidFill>
                  <a:prstClr val="black"/>
                </a:solidFill>
                <a:latin typeface="Consolas" panose="020B0609020204030204" pitchFamily="49" charset="0"/>
              </a:rPr>
              <a:t>Calculate the inner product of this vector and 'v'</a:t>
            </a:r>
            <a:endParaRPr lang="en-US" sz="1700" dirty="0">
              <a:solidFill>
                <a:prstClr val="black"/>
              </a:solidFill>
              <a:latin typeface="Consolas" panose="020B0609020204030204" pitchFamily="49" charset="0"/>
            </a:endParaRPr>
          </a:p>
          <a:p>
            <a:pPr marL="857250" lvl="2" indent="0">
              <a:buNone/>
            </a:pPr>
            <a:r>
              <a:rPr lang="en-US" sz="1700" dirty="0" smtClean="0">
                <a:solidFill>
                  <a:prstClr val="black"/>
                </a:solidFill>
                <a:latin typeface="Consolas" panose="020B0609020204030204" pitchFamily="49" charset="0"/>
              </a:rPr>
              <a:t>double </a:t>
            </a:r>
            <a:r>
              <a:rPr lang="en-US" sz="1700" dirty="0">
                <a:solidFill>
                  <a:prstClr val="black"/>
                </a:solidFill>
                <a:latin typeface="Consolas" panose="020B0609020204030204" pitchFamily="49" charset="0"/>
              </a:rPr>
              <a:t>Vector::operator*( </a:t>
            </a:r>
            <a:r>
              <a:rPr lang="en-US" sz="1700" dirty="0" smtClean="0">
                <a:solidFill>
                  <a:prstClr val="black"/>
                </a:solidFill>
                <a:latin typeface="Consolas" panose="020B0609020204030204" pitchFamily="49" charset="0"/>
              </a:rPr>
              <a:t>Vector </a:t>
            </a:r>
            <a:r>
              <a:rPr lang="en-US" sz="1700" dirty="0" err="1" smtClean="0">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 &amp;v </a:t>
            </a:r>
            <a:r>
              <a:rPr lang="en-US" sz="1700" dirty="0">
                <a:solidFill>
                  <a:prstClr val="black"/>
                </a:solidFill>
                <a:latin typeface="Consolas" panose="020B0609020204030204" pitchFamily="49" charset="0"/>
              </a:rPr>
              <a:t>) </a:t>
            </a:r>
            <a:r>
              <a:rPr lang="en-US" sz="1700" dirty="0" err="1">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a:t>
            </a:r>
          </a:p>
          <a:p>
            <a:pPr marL="857250" lvl="2" indent="0">
              <a:buNone/>
            </a:pPr>
            <a:endParaRPr lang="en-US" sz="1700" dirty="0">
              <a:solidFill>
                <a:prstClr val="black"/>
              </a:solidFill>
              <a:latin typeface="Consolas" panose="020B0609020204030204" pitchFamily="49" charset="0"/>
            </a:endParaRPr>
          </a:p>
          <a:p>
            <a:pPr marL="857250" lvl="2" indent="0">
              <a:buNone/>
            </a:pPr>
            <a:r>
              <a:rPr lang="en-US" sz="1700" dirty="0" smtClean="0">
                <a:solidFill>
                  <a:prstClr val="black"/>
                </a:solidFill>
                <a:latin typeface="Consolas" panose="020B0609020204030204" pitchFamily="49" charset="0"/>
              </a:rPr>
              <a:t>// Calculate </a:t>
            </a:r>
            <a:r>
              <a:rPr lang="en-US" sz="1700" dirty="0" err="1" smtClean="0">
                <a:solidFill>
                  <a:prstClr val="black"/>
                </a:solidFill>
                <a:latin typeface="Consolas" panose="020B0609020204030204" pitchFamily="49" charset="0"/>
              </a:rPr>
              <a:t>Mv</a:t>
            </a:r>
            <a:r>
              <a:rPr lang="en-US" sz="1700" dirty="0" smtClean="0">
                <a:solidFill>
                  <a:prstClr val="black"/>
                </a:solidFill>
                <a:latin typeface="Consolas" panose="020B0609020204030204" pitchFamily="49" charset="0"/>
              </a:rPr>
              <a:t> for this matrix and the given vector 'v'</a:t>
            </a:r>
          </a:p>
          <a:p>
            <a:pPr marL="857250" lvl="2" indent="0">
              <a:buNone/>
            </a:pPr>
            <a:r>
              <a:rPr lang="en-US" sz="1700" dirty="0" smtClean="0">
                <a:solidFill>
                  <a:prstClr val="black"/>
                </a:solidFill>
                <a:latin typeface="Consolas" panose="020B0609020204030204" pitchFamily="49" charset="0"/>
              </a:rPr>
              <a:t>Vector Matrix::operator*( Vector </a:t>
            </a:r>
            <a:r>
              <a:rPr lang="en-US" sz="1700" dirty="0" err="1" smtClean="0">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 &amp;v ) </a:t>
            </a:r>
            <a:r>
              <a:rPr lang="en-US" sz="1700" dirty="0" err="1" smtClean="0">
                <a:solidFill>
                  <a:prstClr val="black"/>
                </a:solidFill>
                <a:latin typeface="Consolas" panose="020B0609020204030204" pitchFamily="49" charset="0"/>
              </a:rPr>
              <a:t>const</a:t>
            </a:r>
            <a:r>
              <a:rPr lang="en-US" sz="1700" dirty="0" smtClean="0">
                <a:solidFill>
                  <a:prstClr val="black"/>
                </a:solidFill>
                <a:latin typeface="Consolas" panose="020B0609020204030204" pitchFamily="49" charset="0"/>
              </a:rPr>
              <a:t>;</a:t>
            </a:r>
          </a:p>
          <a:p>
            <a:pPr marL="857250" lvl="2" indent="0">
              <a:buNone/>
            </a:pPr>
            <a:endParaRPr lang="en-US" sz="1700" dirty="0">
              <a:solidFill>
                <a:prstClr val="black"/>
              </a:solidFill>
              <a:latin typeface="Consolas" panose="020B0609020204030204" pitchFamily="49" charset="0"/>
            </a:endParaRPr>
          </a:p>
          <a:p>
            <a:pPr marL="857250" lvl="2" indent="0">
              <a:buNone/>
            </a:pPr>
            <a:endParaRPr lang="en-US" sz="1700" dirty="0" smtClean="0">
              <a:solidFill>
                <a:prstClr val="black"/>
              </a:solidFill>
              <a:latin typeface="Consolas" panose="020B0609020204030204" pitchFamily="49" charset="0"/>
            </a:endParaRPr>
          </a:p>
        </p:txBody>
      </p:sp>
    </p:spTree>
    <p:extLst>
      <p:ext uri="{BB962C8B-B14F-4D97-AF65-F5344CB8AC3E}">
        <p14:creationId xmlns:p14="http://schemas.microsoft.com/office/powerpoint/2010/main" val="495763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Operator overloading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In this example, the class definition would have the following function definition:</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smtClean="0">
                <a:latin typeface="Consolas" panose="020B0609020204030204" pitchFamily="49" charset="0"/>
                <a:cs typeface="Consolas" panose="020B0609020204030204" pitchFamily="49" charset="0"/>
              </a:rPr>
              <a:t>        bool </a:t>
            </a:r>
            <a:r>
              <a:rPr lang="en-US" sz="1600" dirty="0">
                <a:latin typeface="Consolas" panose="020B0609020204030204" pitchFamily="49" charset="0"/>
                <a:cs typeface="Consolas" panose="020B0609020204030204" pitchFamily="49" charset="0"/>
              </a:rPr>
              <a:t>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double front() </a:t>
            </a:r>
            <a:r>
              <a:rPr lang="en-US" sz="1600" dirty="0" err="1">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operator[](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n )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Other member functions</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private:</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The private member variables</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a:t>
            </a:r>
          </a:p>
          <a:p>
            <a:pPr lvl="0"/>
            <a:endParaRPr lang="en-US" dirty="0" smtClean="0">
              <a:solidFill>
                <a:prstClr val="black"/>
              </a:solidFill>
            </a:endParaRPr>
          </a:p>
        </p:txBody>
      </p:sp>
    </p:spTree>
    <p:extLst>
      <p:ext uri="{BB962C8B-B14F-4D97-AF65-F5344CB8AC3E}">
        <p14:creationId xmlns:p14="http://schemas.microsoft.com/office/powerpoint/2010/main" val="92531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Operator overloading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The member function definition is identical to that of member functions:</a:t>
            </a:r>
          </a:p>
          <a:p>
            <a:pPr marL="1257300" lvl="3" indent="0">
              <a:buNone/>
            </a:pPr>
            <a:r>
              <a:rPr lang="en-CA" sz="1500" dirty="0" smtClean="0">
                <a:latin typeface="Consolas" panose="020B0609020204030204" pitchFamily="49" charset="0"/>
                <a:cs typeface="Consolas" panose="020B0609020204030204" pitchFamily="49" charset="0"/>
              </a:rPr>
              <a:t>double </a:t>
            </a:r>
            <a:r>
              <a:rPr lang="en-CA" sz="1500" dirty="0" err="1" smtClean="0">
                <a:latin typeface="Consolas" panose="020B0609020204030204" pitchFamily="49" charset="0"/>
                <a:cs typeface="Consolas" panose="020B0609020204030204" pitchFamily="49" charset="0"/>
              </a:rPr>
              <a:t>Linked_list</a:t>
            </a:r>
            <a:r>
              <a:rPr lang="en-CA" sz="1500" dirty="0" smtClean="0">
                <a:latin typeface="Consolas" panose="020B0609020204030204" pitchFamily="49" charset="0"/>
                <a:cs typeface="Consolas" panose="020B0609020204030204" pitchFamily="49" charset="0"/>
              </a:rPr>
              <a:t>::</a:t>
            </a:r>
            <a:r>
              <a:rPr lang="en-US" sz="1500" dirty="0" smtClean="0">
                <a:latin typeface="Consolas" panose="020B0609020204030204" pitchFamily="49" charset="0"/>
                <a:cs typeface="Consolas" panose="020B0609020204030204" pitchFamily="49" charset="0"/>
              </a:rPr>
              <a:t>operator[]( std::</a:t>
            </a:r>
            <a:r>
              <a:rPr lang="en-US" sz="1500" dirty="0" err="1" smtClean="0">
                <a:latin typeface="Consolas" panose="020B0609020204030204" pitchFamily="49" charset="0"/>
                <a:cs typeface="Consolas" panose="020B0609020204030204" pitchFamily="49" charset="0"/>
              </a:rPr>
              <a:t>size_t</a:t>
            </a: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const</a:t>
            </a:r>
            <a:r>
              <a:rPr lang="en-US" sz="1500" dirty="0" smtClean="0">
                <a:latin typeface="Consolas" panose="020B0609020204030204" pitchFamily="49" charset="0"/>
                <a:cs typeface="Consolas" panose="020B0609020204030204" pitchFamily="49" charset="0"/>
              </a:rPr>
              <a:t> n ) </a:t>
            </a:r>
            <a:r>
              <a:rPr lang="en-US" sz="1500" dirty="0" err="1" smtClean="0">
                <a:latin typeface="Consolas" panose="020B0609020204030204" pitchFamily="49" charset="0"/>
                <a:cs typeface="Consolas" panose="020B0609020204030204" pitchFamily="49" charset="0"/>
              </a:rPr>
              <a:t>const</a:t>
            </a: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std::</a:t>
            </a:r>
            <a:r>
              <a:rPr lang="en-US" sz="1500" dirty="0" err="1" smtClean="0">
                <a:latin typeface="Consolas" panose="020B0609020204030204" pitchFamily="49" charset="0"/>
                <a:cs typeface="Consolas" panose="020B0609020204030204" pitchFamily="49" charset="0"/>
              </a:rPr>
              <a:t>size_t</a:t>
            </a:r>
            <a:r>
              <a:rPr lang="en-US" sz="1500" dirty="0" smtClean="0">
                <a:latin typeface="Consolas" panose="020B0609020204030204" pitchFamily="49" charset="0"/>
                <a:cs typeface="Consolas" panose="020B0609020204030204" pitchFamily="49" charset="0"/>
              </a:rPr>
              <a:t> k{0};</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Node *</a:t>
            </a:r>
            <a:r>
              <a:rPr lang="en-US" sz="1500" dirty="0" err="1" smtClean="0">
                <a:latin typeface="Consolas" panose="020B0609020204030204" pitchFamily="49" charset="0"/>
                <a:cs typeface="Consolas" panose="020B0609020204030204" pitchFamily="49" charset="0"/>
              </a:rPr>
              <a:t>p_current_node</a:t>
            </a: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p_list_head</a:t>
            </a:r>
            <a:r>
              <a:rPr lang="en-US" sz="1500" dirty="0" smtClean="0">
                <a:latin typeface="Consolas" panose="020B0609020204030204" pitchFamily="49" charset="0"/>
                <a:cs typeface="Consolas" panose="020B0609020204030204" pitchFamily="49" charset="0"/>
              </a:rPr>
              <a:t>_ };</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while ( </a:t>
            </a:r>
            <a:r>
              <a:rPr lang="en-US" sz="1500" dirty="0" err="1" smtClean="0">
                <a:latin typeface="Consolas" panose="020B0609020204030204" pitchFamily="49" charset="0"/>
                <a:cs typeface="Consolas" panose="020B0609020204030204" pitchFamily="49" charset="0"/>
              </a:rPr>
              <a:t>p_current_node</a:t>
            </a:r>
            <a:r>
              <a:rPr lang="en-US" sz="1500" dirty="0" smtClean="0">
                <a:latin typeface="Consolas" panose="020B0609020204030204" pitchFamily="49" charset="0"/>
                <a:cs typeface="Consolas" panose="020B0609020204030204" pitchFamily="49" charset="0"/>
              </a:rPr>
              <a:t> != </a:t>
            </a:r>
            <a:r>
              <a:rPr lang="en-US" sz="1500" dirty="0" err="1" smtClean="0">
                <a:latin typeface="Consolas" panose="020B0609020204030204" pitchFamily="49" charset="0"/>
                <a:cs typeface="Consolas" panose="020B0609020204030204" pitchFamily="49" charset="0"/>
              </a:rPr>
              <a:t>nullptr</a:t>
            </a:r>
            <a:r>
              <a:rPr lang="en-US" sz="1500" dirty="0" smtClean="0">
                <a:latin typeface="Consolas" panose="020B0609020204030204" pitchFamily="49" charset="0"/>
                <a:cs typeface="Consolas" panose="020B0609020204030204" pitchFamily="49" charset="0"/>
              </a:rPr>
              <a:t> ) {</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if ( k == n ) {</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return </a:t>
            </a:r>
            <a:r>
              <a:rPr lang="en-US" sz="1500" dirty="0" err="1" smtClean="0">
                <a:latin typeface="Consolas" panose="020B0609020204030204" pitchFamily="49" charset="0"/>
                <a:cs typeface="Consolas" panose="020B0609020204030204" pitchFamily="49" charset="0"/>
              </a:rPr>
              <a:t>p_current_node</a:t>
            </a:r>
            <a:r>
              <a:rPr lang="en-US" sz="1500" dirty="0" smtClean="0">
                <a:latin typeface="Consolas" panose="020B0609020204030204" pitchFamily="49" charset="0"/>
                <a:cs typeface="Consolas" panose="020B0609020204030204" pitchFamily="49" charset="0"/>
              </a:rPr>
              <a:t>-&gt;value_;</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a:t>
            </a:r>
          </a:p>
          <a:p>
            <a:pPr marL="1257300" lvl="3" indent="0">
              <a:buNone/>
            </a:pPr>
            <a:endParaRPr lang="en-US" sz="1500" dirty="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++k;</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a:t>
            </a:r>
            <a:r>
              <a:rPr lang="en-US" sz="1500" dirty="0" err="1" smtClean="0">
                <a:latin typeface="Consolas" panose="020B0609020204030204" pitchFamily="49" charset="0"/>
                <a:cs typeface="Consolas" panose="020B0609020204030204" pitchFamily="49" charset="0"/>
              </a:rPr>
              <a:t>p_current_node</a:t>
            </a:r>
            <a:r>
              <a:rPr lang="en-US" sz="1500" dirty="0" smtClean="0">
                <a:latin typeface="Consolas" panose="020B0609020204030204" pitchFamily="49" charset="0"/>
                <a:cs typeface="Consolas" panose="020B0609020204030204" pitchFamily="49" charset="0"/>
              </a:rPr>
              <a:t> = </a:t>
            </a:r>
            <a:r>
              <a:rPr lang="en-US" sz="1500" dirty="0" err="1" smtClean="0">
                <a:latin typeface="Consolas" panose="020B0609020204030204" pitchFamily="49" charset="0"/>
                <a:cs typeface="Consolas" panose="020B0609020204030204" pitchFamily="49" charset="0"/>
              </a:rPr>
              <a:t>p_current_node</a:t>
            </a:r>
            <a:r>
              <a:rPr lang="en-US" sz="1500" dirty="0" smtClean="0">
                <a:latin typeface="Consolas" panose="020B0609020204030204" pitchFamily="49" charset="0"/>
                <a:cs typeface="Consolas" panose="020B0609020204030204" pitchFamily="49" charset="0"/>
              </a:rPr>
              <a:t>-&gt;</a:t>
            </a:r>
            <a:r>
              <a:rPr lang="en-US" sz="1500" dirty="0" err="1" smtClean="0">
                <a:latin typeface="Consolas" panose="020B0609020204030204" pitchFamily="49" charset="0"/>
                <a:cs typeface="Consolas" panose="020B0609020204030204" pitchFamily="49" charset="0"/>
              </a:rPr>
              <a:t>p_next_node</a:t>
            </a:r>
            <a:r>
              <a:rPr lang="en-US" sz="1500" dirty="0" smtClean="0">
                <a:latin typeface="Consolas" panose="020B0609020204030204" pitchFamily="49" charset="0"/>
                <a:cs typeface="Consolas" panose="020B0609020204030204" pitchFamily="49" charset="0"/>
              </a:rPr>
              <a:t>_;</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a:t>
            </a:r>
          </a:p>
          <a:p>
            <a:pPr marL="1257300" lvl="3" indent="0">
              <a:buNone/>
            </a:pPr>
            <a:endParaRPr lang="en-US" sz="1500" dirty="0" smtClean="0">
              <a:latin typeface="Consolas" panose="020B0609020204030204" pitchFamily="49" charset="0"/>
              <a:cs typeface="Consolas" panose="020B0609020204030204" pitchFamily="49" charset="0"/>
            </a:endParaRPr>
          </a:p>
          <a:p>
            <a:pPr marL="1257300" lvl="3" indent="0">
              <a:buNone/>
            </a:pPr>
            <a:r>
              <a:rPr lang="en-US" sz="1500" dirty="0" smtClean="0">
                <a:latin typeface="Consolas" panose="020B0609020204030204" pitchFamily="49" charset="0"/>
                <a:cs typeface="Consolas" panose="020B0609020204030204" pitchFamily="49" charset="0"/>
              </a:rPr>
              <a:t>   // We are beyond the end of the linked list: return 0.0</a:t>
            </a:r>
          </a:p>
          <a:p>
            <a:pPr marL="1257300" lvl="3" indent="0">
              <a:buNone/>
            </a:pPr>
            <a:r>
              <a:rPr lang="en-US" sz="1500" dirty="0">
                <a:latin typeface="Consolas" panose="020B0609020204030204" pitchFamily="49" charset="0"/>
                <a:cs typeface="Consolas" panose="020B0609020204030204" pitchFamily="49" charset="0"/>
              </a:rPr>
              <a:t> </a:t>
            </a:r>
            <a:r>
              <a:rPr lang="en-US" sz="1500" dirty="0" smtClean="0">
                <a:latin typeface="Consolas" panose="020B0609020204030204" pitchFamily="49" charset="0"/>
                <a:cs typeface="Consolas" panose="020B0609020204030204" pitchFamily="49" charset="0"/>
              </a:rPr>
              <a:t>   return 0.0;</a:t>
            </a:r>
          </a:p>
          <a:p>
            <a:pPr marL="1257300" lvl="3" indent="0">
              <a:buNone/>
            </a:pPr>
            <a:r>
              <a:rPr lang="en-US" sz="1500" dirty="0" smtClean="0">
                <a:latin typeface="Consolas" panose="020B0609020204030204" pitchFamily="49" charset="0"/>
                <a:cs typeface="Consolas" panose="020B0609020204030204" pitchFamily="49" charset="0"/>
              </a:rPr>
              <a:t>}</a:t>
            </a:r>
            <a:endParaRPr lang="en-US"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54196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Operator overloading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The following two are consequently equivalent:</a:t>
            </a:r>
          </a:p>
          <a:p>
            <a:pPr marL="1257300" lvl="3" indent="0">
              <a:buNone/>
            </a:pPr>
            <a:r>
              <a:rPr lang="en-US" sz="1600" dirty="0">
                <a:latin typeface="Consolas" panose="020B0609020204030204" pitchFamily="49" charset="0"/>
                <a:cs typeface="Consolas" panose="020B0609020204030204" pitchFamily="49" charset="0"/>
              </a:rPr>
              <a:t>for (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n{0}; n &lt; 5; ++n ) {</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a:t>
            </a:r>
            <a:r>
              <a:rPr lang="en-US" sz="1600" b="1" dirty="0">
                <a:solidFill>
                  <a:srgbClr val="0070C0"/>
                </a:solidFill>
                <a:latin typeface="Consolas" panose="020B0609020204030204" pitchFamily="49" charset="0"/>
                <a:cs typeface="Consolas" panose="020B0609020204030204" pitchFamily="49" charset="0"/>
              </a:rPr>
              <a:t>list[n]</a:t>
            </a:r>
            <a:r>
              <a:rPr lang="en-US" sz="1600" dirty="0">
                <a:latin typeface="Consolas" panose="020B0609020204030204" pitchFamily="49" charset="0"/>
                <a:cs typeface="Consolas" panose="020B0609020204030204" pitchFamily="49" charset="0"/>
              </a:rPr>
              <a:t> &lt;&lt; std::</a:t>
            </a:r>
            <a:r>
              <a:rPr lang="en-US" sz="1600" dirty="0" err="1">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std::</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a:t>
            </a:r>
            <a:r>
              <a:rPr lang="en-US" sz="1600" b="1" dirty="0" err="1" smtClean="0">
                <a:solidFill>
                  <a:srgbClr val="0070C0"/>
                </a:solidFill>
                <a:latin typeface="Consolas" panose="020B0609020204030204" pitchFamily="49" charset="0"/>
                <a:cs typeface="Consolas" panose="020B0609020204030204" pitchFamily="49" charset="0"/>
              </a:rPr>
              <a:t>list.operator</a:t>
            </a:r>
            <a:r>
              <a:rPr lang="en-US" sz="1600" b="1" dirty="0" smtClean="0">
                <a:solidFill>
                  <a:srgbClr val="0070C0"/>
                </a:solidFill>
                <a:latin typeface="Consolas" panose="020B0609020204030204" pitchFamily="49" charset="0"/>
                <a:cs typeface="Consolas" panose="020B0609020204030204" pitchFamily="49" charset="0"/>
              </a:rPr>
              <a:t>[]( n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&lt;&lt; std::</a:t>
            </a:r>
            <a:r>
              <a:rPr lang="en-US" sz="1600" dirty="0" err="1">
                <a:latin typeface="Consolas" panose="020B0609020204030204" pitchFamily="49" charset="0"/>
                <a:cs typeface="Consolas" panose="020B0609020204030204" pitchFamily="49" charset="0"/>
              </a:rPr>
              <a:t>endl</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a:t>
            </a:r>
          </a:p>
          <a:p>
            <a:pPr lvl="0"/>
            <a:endParaRPr lang="en-US" dirty="0">
              <a:solidFill>
                <a:prstClr val="black"/>
              </a:solidFill>
            </a:endParaRPr>
          </a:p>
          <a:p>
            <a:pPr lvl="0"/>
            <a:r>
              <a:rPr lang="en-US" dirty="0" smtClean="0">
                <a:solidFill>
                  <a:prstClr val="black"/>
                </a:solidFill>
              </a:rPr>
              <a:t>The compiler converts the </a:t>
            </a:r>
            <a:r>
              <a:rPr lang="en-US" dirty="0" smtClean="0">
                <a:solidFill>
                  <a:prstClr val="black"/>
                </a:solidFill>
                <a:latin typeface="Consolas" panose="020B0609020204030204" pitchFamily="49" charset="0"/>
              </a:rPr>
              <a:t>list[n]</a:t>
            </a:r>
            <a:r>
              <a:rPr lang="en-US" dirty="0" smtClean="0">
                <a:solidFill>
                  <a:prstClr val="black"/>
                </a:solidFill>
              </a:rPr>
              <a:t> into the corresponding function call for you</a:t>
            </a:r>
          </a:p>
          <a:p>
            <a:pPr lvl="1"/>
            <a:r>
              <a:rPr lang="en-US" dirty="0" smtClean="0">
                <a:solidFill>
                  <a:prstClr val="black"/>
                </a:solidFill>
              </a:rPr>
              <a:t>You don’t have to do anything</a:t>
            </a:r>
          </a:p>
        </p:txBody>
      </p:sp>
      <p:sp>
        <p:nvSpPr>
          <p:cNvPr id="4" name="Rectangle 3"/>
          <p:cNvSpPr/>
          <p:nvPr/>
        </p:nvSpPr>
        <p:spPr>
          <a:xfrm>
            <a:off x="4320480" y="4005064"/>
            <a:ext cx="4716016" cy="2677656"/>
          </a:xfrm>
          <a:prstGeom prst="rect">
            <a:avLst/>
          </a:prstGeom>
        </p:spPr>
        <p:txBody>
          <a:bodyPr wrap="square">
            <a:spAutoFit/>
          </a:bodyPr>
          <a:lstStyle/>
          <a:p>
            <a:pPr indent="-114300"/>
            <a:r>
              <a:rPr lang="en-CA" sz="1050" dirty="0">
                <a:latin typeface="Consolas" panose="020B0609020204030204" pitchFamily="49" charset="0"/>
                <a:cs typeface="Consolas" panose="020B0609020204030204" pitchFamily="49" charset="0"/>
              </a:rPr>
              <a:t>double </a:t>
            </a:r>
            <a:r>
              <a:rPr lang="en-CA" sz="1050" dirty="0" err="1">
                <a:latin typeface="Consolas" panose="020B0609020204030204" pitchFamily="49" charset="0"/>
                <a:cs typeface="Consolas" panose="020B0609020204030204" pitchFamily="49" charset="0"/>
              </a:rPr>
              <a:t>Linked_list</a:t>
            </a:r>
            <a:r>
              <a:rPr lang="en-CA" sz="1050" dirty="0">
                <a:latin typeface="Consolas" panose="020B0609020204030204" pitchFamily="49" charset="0"/>
                <a:cs typeface="Consolas" panose="020B0609020204030204" pitchFamily="49" charset="0"/>
              </a:rPr>
              <a:t>::</a:t>
            </a:r>
            <a:r>
              <a:rPr lang="en-US" sz="1050" dirty="0">
                <a:latin typeface="Consolas" panose="020B0609020204030204" pitchFamily="49" charset="0"/>
                <a:cs typeface="Consolas" panose="020B0609020204030204" pitchFamily="49" charset="0"/>
              </a:rPr>
              <a:t>operator[]( </a:t>
            </a:r>
            <a:r>
              <a:rPr lang="en-US" sz="1050" dirty="0" smtClean="0">
                <a:latin typeface="Consolas" panose="020B0609020204030204" pitchFamily="49" charset="0"/>
                <a:cs typeface="Consolas" panose="020B0609020204030204" pitchFamily="49" charset="0"/>
              </a:rPr>
              <a:t>std::</a:t>
            </a:r>
            <a:r>
              <a:rPr lang="en-US" sz="1050" dirty="0" err="1" smtClean="0">
                <a:latin typeface="Consolas" panose="020B0609020204030204" pitchFamily="49" charset="0"/>
                <a:cs typeface="Consolas" panose="020B0609020204030204" pitchFamily="49" charset="0"/>
              </a:rPr>
              <a:t>size_t</a:t>
            </a:r>
            <a:r>
              <a:rPr lang="en-US" sz="1050" dirty="0" smtClean="0">
                <a:latin typeface="Consolas" panose="020B0609020204030204" pitchFamily="49" charset="0"/>
                <a:cs typeface="Consolas" panose="020B0609020204030204" pitchFamily="49" charset="0"/>
              </a:rPr>
              <a:t> </a:t>
            </a:r>
            <a:r>
              <a:rPr lang="en-US" sz="1050" dirty="0" err="1" smtClean="0">
                <a:latin typeface="Consolas" panose="020B0609020204030204" pitchFamily="49" charset="0"/>
                <a:cs typeface="Consolas" panose="020B0609020204030204" pitchFamily="49" charset="0"/>
              </a:rPr>
              <a:t>const</a:t>
            </a:r>
            <a:r>
              <a:rPr lang="en-US" sz="1050" dirty="0" smtClean="0">
                <a:latin typeface="Consolas" panose="020B0609020204030204" pitchFamily="49" charset="0"/>
                <a:cs typeface="Consolas" panose="020B0609020204030204" pitchFamily="49" charset="0"/>
              </a:rPr>
              <a:t> n </a:t>
            </a:r>
            <a:r>
              <a:rPr lang="en-US" sz="1050" dirty="0">
                <a:latin typeface="Consolas" panose="020B0609020204030204" pitchFamily="49" charset="0"/>
                <a:cs typeface="Consolas" panose="020B0609020204030204" pitchFamily="49" charset="0"/>
              </a:rPr>
              <a:t>) </a:t>
            </a:r>
            <a:r>
              <a:rPr lang="en-US" sz="1050" dirty="0" err="1">
                <a:latin typeface="Consolas" panose="020B0609020204030204" pitchFamily="49" charset="0"/>
                <a:cs typeface="Consolas" panose="020B0609020204030204" pitchFamily="49" charset="0"/>
              </a:rPr>
              <a:t>const</a:t>
            </a:r>
            <a:r>
              <a:rPr lang="en-US" sz="1050" dirty="0">
                <a:latin typeface="Consolas" panose="020B0609020204030204" pitchFamily="49" charset="0"/>
                <a:cs typeface="Consolas" panose="020B0609020204030204" pitchFamily="49" charset="0"/>
              </a:rPr>
              <a:t> {</a:t>
            </a:r>
          </a:p>
          <a:p>
            <a:pPr indent="-114300"/>
            <a:r>
              <a:rPr lang="en-US" sz="1050" dirty="0">
                <a:latin typeface="Consolas" panose="020B0609020204030204" pitchFamily="49" charset="0"/>
                <a:cs typeface="Consolas" panose="020B0609020204030204" pitchFamily="49" charset="0"/>
              </a:rPr>
              <a:t>    double k{0};</a:t>
            </a:r>
          </a:p>
          <a:p>
            <a:pPr indent="-114300"/>
            <a:r>
              <a:rPr lang="en-US" sz="1050" dirty="0">
                <a:latin typeface="Consolas" panose="020B0609020204030204" pitchFamily="49" charset="0"/>
                <a:cs typeface="Consolas" panose="020B0609020204030204" pitchFamily="49" charset="0"/>
              </a:rPr>
              <a:t>    Node *</a:t>
            </a:r>
            <a:r>
              <a:rPr lang="en-US" sz="1050" dirty="0" err="1">
                <a:latin typeface="Consolas" panose="020B0609020204030204" pitchFamily="49" charset="0"/>
                <a:cs typeface="Consolas" panose="020B0609020204030204" pitchFamily="49" charset="0"/>
              </a:rPr>
              <a:t>p_current_node</a:t>
            </a:r>
            <a:r>
              <a:rPr lang="en-US" sz="1050" dirty="0">
                <a:latin typeface="Consolas" panose="020B0609020204030204" pitchFamily="49" charset="0"/>
                <a:cs typeface="Consolas" panose="020B0609020204030204" pitchFamily="49" charset="0"/>
              </a:rPr>
              <a:t>{ </a:t>
            </a:r>
            <a:r>
              <a:rPr lang="en-US" sz="1050" dirty="0" err="1">
                <a:latin typeface="Consolas" panose="020B0609020204030204" pitchFamily="49" charset="0"/>
                <a:cs typeface="Consolas" panose="020B0609020204030204" pitchFamily="49" charset="0"/>
              </a:rPr>
              <a:t>p_list_head</a:t>
            </a:r>
            <a:r>
              <a:rPr lang="en-US" sz="1050" dirty="0">
                <a:latin typeface="Consolas" panose="020B0609020204030204" pitchFamily="49" charset="0"/>
                <a:cs typeface="Consolas" panose="020B0609020204030204" pitchFamily="49" charset="0"/>
              </a:rPr>
              <a:t>_ };</a:t>
            </a:r>
          </a:p>
          <a:p>
            <a:pPr indent="-114300"/>
            <a:endParaRPr lang="en-US" sz="1050" dirty="0">
              <a:latin typeface="Consolas" panose="020B0609020204030204" pitchFamily="49" charset="0"/>
              <a:cs typeface="Consolas" panose="020B0609020204030204" pitchFamily="49" charset="0"/>
            </a:endParaRPr>
          </a:p>
          <a:p>
            <a:pPr indent="-114300"/>
            <a:r>
              <a:rPr lang="en-US" sz="1050" dirty="0">
                <a:latin typeface="Consolas" panose="020B0609020204030204" pitchFamily="49" charset="0"/>
                <a:cs typeface="Consolas" panose="020B0609020204030204" pitchFamily="49" charset="0"/>
              </a:rPr>
              <a:t>    while ( </a:t>
            </a:r>
            <a:r>
              <a:rPr lang="en-US" sz="1050" dirty="0" err="1">
                <a:latin typeface="Consolas" panose="020B0609020204030204" pitchFamily="49" charset="0"/>
                <a:cs typeface="Consolas" panose="020B0609020204030204" pitchFamily="49" charset="0"/>
              </a:rPr>
              <a:t>p_current_node</a:t>
            </a:r>
            <a:r>
              <a:rPr lang="en-US" sz="1050" dirty="0">
                <a:latin typeface="Consolas" panose="020B0609020204030204" pitchFamily="49" charset="0"/>
                <a:cs typeface="Consolas" panose="020B0609020204030204" pitchFamily="49" charset="0"/>
              </a:rPr>
              <a:t> != </a:t>
            </a:r>
            <a:r>
              <a:rPr lang="en-US" sz="1050" dirty="0" err="1">
                <a:latin typeface="Consolas" panose="020B0609020204030204" pitchFamily="49" charset="0"/>
                <a:cs typeface="Consolas" panose="020B0609020204030204" pitchFamily="49" charset="0"/>
              </a:rPr>
              <a:t>nullptr</a:t>
            </a:r>
            <a:r>
              <a:rPr lang="en-US" sz="1050" dirty="0">
                <a:latin typeface="Consolas" panose="020B0609020204030204" pitchFamily="49" charset="0"/>
                <a:cs typeface="Consolas" panose="020B0609020204030204" pitchFamily="49" charset="0"/>
              </a:rPr>
              <a:t> ) {</a:t>
            </a:r>
          </a:p>
          <a:p>
            <a:pPr indent="-114300"/>
            <a:r>
              <a:rPr lang="en-US" sz="1050" dirty="0">
                <a:latin typeface="Consolas" panose="020B0609020204030204" pitchFamily="49" charset="0"/>
                <a:cs typeface="Consolas" panose="020B0609020204030204" pitchFamily="49" charset="0"/>
              </a:rPr>
              <a:t>        if ( k == n ) {</a:t>
            </a:r>
          </a:p>
          <a:p>
            <a:pPr indent="-114300"/>
            <a:r>
              <a:rPr lang="en-US" sz="1050" dirty="0">
                <a:latin typeface="Consolas" panose="020B0609020204030204" pitchFamily="49" charset="0"/>
                <a:cs typeface="Consolas" panose="020B0609020204030204" pitchFamily="49" charset="0"/>
              </a:rPr>
              <a:t>            return </a:t>
            </a:r>
            <a:r>
              <a:rPr lang="en-US" sz="1050" dirty="0" err="1">
                <a:latin typeface="Consolas" panose="020B0609020204030204" pitchFamily="49" charset="0"/>
                <a:cs typeface="Consolas" panose="020B0609020204030204" pitchFamily="49" charset="0"/>
              </a:rPr>
              <a:t>p_current_node</a:t>
            </a:r>
            <a:r>
              <a:rPr lang="en-US" sz="1050" dirty="0">
                <a:latin typeface="Consolas" panose="020B0609020204030204" pitchFamily="49" charset="0"/>
                <a:cs typeface="Consolas" panose="020B0609020204030204" pitchFamily="49" charset="0"/>
              </a:rPr>
              <a:t>-&gt;value_;</a:t>
            </a:r>
          </a:p>
          <a:p>
            <a:pPr indent="-114300"/>
            <a:r>
              <a:rPr lang="en-US" sz="1050" dirty="0">
                <a:latin typeface="Consolas" panose="020B0609020204030204" pitchFamily="49" charset="0"/>
                <a:cs typeface="Consolas" panose="020B0609020204030204" pitchFamily="49" charset="0"/>
              </a:rPr>
              <a:t>        }</a:t>
            </a:r>
          </a:p>
          <a:p>
            <a:pPr indent="-114300"/>
            <a:endParaRPr lang="en-US" sz="1050" dirty="0">
              <a:latin typeface="Consolas" panose="020B0609020204030204" pitchFamily="49" charset="0"/>
              <a:cs typeface="Consolas" panose="020B0609020204030204" pitchFamily="49" charset="0"/>
            </a:endParaRPr>
          </a:p>
          <a:p>
            <a:pPr indent="-114300"/>
            <a:r>
              <a:rPr lang="en-US" sz="1050" dirty="0">
                <a:latin typeface="Consolas" panose="020B0609020204030204" pitchFamily="49" charset="0"/>
                <a:cs typeface="Consolas" panose="020B0609020204030204" pitchFamily="49" charset="0"/>
              </a:rPr>
              <a:t>        ++k;</a:t>
            </a:r>
          </a:p>
          <a:p>
            <a:pPr indent="-114300"/>
            <a:r>
              <a:rPr lang="en-US" sz="1050" dirty="0">
                <a:latin typeface="Consolas" panose="020B0609020204030204" pitchFamily="49" charset="0"/>
                <a:cs typeface="Consolas" panose="020B0609020204030204" pitchFamily="49" charset="0"/>
              </a:rPr>
              <a:t>        </a:t>
            </a:r>
            <a:r>
              <a:rPr lang="en-US" sz="1050" dirty="0" err="1">
                <a:latin typeface="Consolas" panose="020B0609020204030204" pitchFamily="49" charset="0"/>
                <a:cs typeface="Consolas" panose="020B0609020204030204" pitchFamily="49" charset="0"/>
              </a:rPr>
              <a:t>p_current_node</a:t>
            </a:r>
            <a:r>
              <a:rPr lang="en-US" sz="1050" dirty="0">
                <a:latin typeface="Consolas" panose="020B0609020204030204" pitchFamily="49" charset="0"/>
                <a:cs typeface="Consolas" panose="020B0609020204030204" pitchFamily="49" charset="0"/>
              </a:rPr>
              <a:t> = </a:t>
            </a:r>
            <a:r>
              <a:rPr lang="en-US" sz="1050" dirty="0" err="1">
                <a:latin typeface="Consolas" panose="020B0609020204030204" pitchFamily="49" charset="0"/>
                <a:cs typeface="Consolas" panose="020B0609020204030204" pitchFamily="49" charset="0"/>
              </a:rPr>
              <a:t>p_current_node</a:t>
            </a:r>
            <a:r>
              <a:rPr lang="en-US" sz="1050" dirty="0">
                <a:latin typeface="Consolas" panose="020B0609020204030204" pitchFamily="49" charset="0"/>
                <a:cs typeface="Consolas" panose="020B0609020204030204" pitchFamily="49" charset="0"/>
              </a:rPr>
              <a:t>-&gt;</a:t>
            </a:r>
            <a:r>
              <a:rPr lang="en-US" sz="1050" dirty="0" err="1">
                <a:latin typeface="Consolas" panose="020B0609020204030204" pitchFamily="49" charset="0"/>
                <a:cs typeface="Consolas" panose="020B0609020204030204" pitchFamily="49" charset="0"/>
              </a:rPr>
              <a:t>p_next_node</a:t>
            </a:r>
            <a:r>
              <a:rPr lang="en-US" sz="1050" dirty="0">
                <a:latin typeface="Consolas" panose="020B0609020204030204" pitchFamily="49" charset="0"/>
                <a:cs typeface="Consolas" panose="020B0609020204030204" pitchFamily="49" charset="0"/>
              </a:rPr>
              <a:t>_;</a:t>
            </a:r>
          </a:p>
          <a:p>
            <a:pPr indent="-114300"/>
            <a:r>
              <a:rPr lang="en-US" sz="1050" dirty="0">
                <a:latin typeface="Consolas" panose="020B0609020204030204" pitchFamily="49" charset="0"/>
                <a:cs typeface="Consolas" panose="020B0609020204030204" pitchFamily="49" charset="0"/>
              </a:rPr>
              <a:t>    }</a:t>
            </a:r>
          </a:p>
          <a:p>
            <a:pPr indent="-114300"/>
            <a:endParaRPr lang="en-US" sz="1050" dirty="0">
              <a:latin typeface="Consolas" panose="020B0609020204030204" pitchFamily="49" charset="0"/>
              <a:cs typeface="Consolas" panose="020B0609020204030204" pitchFamily="49" charset="0"/>
            </a:endParaRPr>
          </a:p>
          <a:p>
            <a:pPr indent="-114300"/>
            <a:r>
              <a:rPr lang="en-US" sz="1050" dirty="0">
                <a:latin typeface="Consolas" panose="020B0609020204030204" pitchFamily="49" charset="0"/>
                <a:cs typeface="Consolas" panose="020B0609020204030204" pitchFamily="49" charset="0"/>
              </a:rPr>
              <a:t>   // We are beyond the end of the linked list: return 0.0</a:t>
            </a:r>
          </a:p>
          <a:p>
            <a:pPr indent="-114300"/>
            <a:r>
              <a:rPr lang="en-US" sz="1050" dirty="0">
                <a:latin typeface="Consolas" panose="020B0609020204030204" pitchFamily="49" charset="0"/>
                <a:cs typeface="Consolas" panose="020B0609020204030204" pitchFamily="49" charset="0"/>
              </a:rPr>
              <a:t>    return 0.0;</a:t>
            </a:r>
          </a:p>
          <a:p>
            <a:pPr indent="-114300"/>
            <a:r>
              <a:rPr lang="en-US" sz="1050" dirty="0">
                <a:latin typeface="Consolas" panose="020B0609020204030204" pitchFamily="49" charset="0"/>
                <a:cs typeface="Consolas" panose="020B0609020204030204" pitchFamily="49" charset="0"/>
              </a:rPr>
              <a:t>}</a:t>
            </a:r>
            <a:endParaRPr lang="en-US" sz="105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73423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Converting a linked list to a string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Suppose we want to convert a linked list to a string</a:t>
            </a:r>
          </a:p>
          <a:p>
            <a:pPr lvl="1"/>
            <a:r>
              <a:rPr lang="en-US" dirty="0" smtClean="0">
                <a:solidFill>
                  <a:prstClr val="black"/>
                </a:solidFill>
              </a:rPr>
              <a:t>Such a string could be printed</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smtClean="0">
                <a:latin typeface="Consolas" panose="020B0609020204030204" pitchFamily="49" charset="0"/>
                <a:cs typeface="Consolas" panose="020B0609020204030204" pitchFamily="49" charset="0"/>
              </a:rPr>
              <a:t>        bool </a:t>
            </a:r>
            <a:r>
              <a:rPr lang="en-US" sz="1600" dirty="0">
                <a:latin typeface="Consolas" panose="020B0609020204030204" pitchFamily="49" charset="0"/>
                <a:cs typeface="Consolas" panose="020B0609020204030204" pitchFamily="49" charset="0"/>
              </a:rPr>
              <a:t>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double front() </a:t>
            </a:r>
            <a:r>
              <a:rPr lang="en-US" sz="1600" dirty="0" err="1">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smtClean="0">
                <a:solidFill>
                  <a:srgbClr val="0070C0"/>
                </a:solidFill>
                <a:latin typeface="Consolas" panose="020B0609020204030204" pitchFamily="49" charset="0"/>
                <a:cs typeface="Consolas" panose="020B0609020204030204" pitchFamily="49" charset="0"/>
              </a:rPr>
              <a:t>       std::string </a:t>
            </a:r>
            <a:r>
              <a:rPr lang="en-US" sz="1600" dirty="0" err="1" smtClean="0">
                <a:solidFill>
                  <a:srgbClr val="0070C0"/>
                </a:solidFill>
                <a:latin typeface="Consolas" panose="020B0609020204030204" pitchFamily="49" charset="0"/>
                <a:cs typeface="Consolas" panose="020B0609020204030204" pitchFamily="49" charset="0"/>
              </a:rPr>
              <a:t>to_string</a:t>
            </a:r>
            <a:r>
              <a:rPr lang="en-US" sz="1600" dirty="0" smtClean="0">
                <a:solidFill>
                  <a:srgbClr val="0070C0"/>
                </a:solidFill>
                <a:latin typeface="Consolas" panose="020B0609020204030204" pitchFamily="49" charset="0"/>
                <a:cs typeface="Consolas" panose="020B0609020204030204" pitchFamily="49" charset="0"/>
              </a:rPr>
              <a:t>() </a:t>
            </a:r>
            <a:r>
              <a:rPr lang="en-US" sz="1600" dirty="0" err="1" smtClean="0">
                <a:solidFill>
                  <a:srgbClr val="0070C0"/>
                </a:solidFill>
                <a:latin typeface="Consolas" panose="020B0609020204030204" pitchFamily="49" charset="0"/>
                <a:cs typeface="Consolas" panose="020B0609020204030204" pitchFamily="49" charset="0"/>
              </a:rPr>
              <a:t>const</a:t>
            </a:r>
            <a:r>
              <a:rPr lang="en-US" sz="1600" dirty="0" smtClean="0">
                <a:solidFill>
                  <a:srgbClr val="0070C0"/>
                </a:solidFill>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double operator[](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n )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Other member functions</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private:</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The private member variables</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a:t>
            </a:r>
          </a:p>
          <a:p>
            <a:pPr lvl="0"/>
            <a:endParaRPr lang="en-US" dirty="0" smtClean="0">
              <a:solidFill>
                <a:prstClr val="black"/>
              </a:solidFill>
            </a:endParaRPr>
          </a:p>
        </p:txBody>
      </p:sp>
    </p:spTree>
    <p:extLst>
      <p:ext uri="{BB962C8B-B14F-4D97-AF65-F5344CB8AC3E}">
        <p14:creationId xmlns:p14="http://schemas.microsoft.com/office/powerpoint/2010/main" val="692474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Converting a linked list to a string</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We can use the string class:</a:t>
            </a:r>
          </a:p>
          <a:p>
            <a:pPr marL="1257300" lvl="3" indent="0">
              <a:buNone/>
            </a:pPr>
            <a:r>
              <a:rPr lang="en-US" sz="1600" dirty="0" smtClean="0">
                <a:latin typeface="Consolas" panose="020B0609020204030204" pitchFamily="49" charset="0"/>
                <a:cs typeface="Consolas" panose="020B0609020204030204" pitchFamily="49" charset="0"/>
              </a:rPr>
              <a:t>std::string </a:t>
            </a:r>
            <a:r>
              <a:rPr lang="en-US" sz="1600" dirty="0" err="1" smtClean="0">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std::string </a:t>
            </a:r>
            <a:r>
              <a:rPr lang="en-US" sz="1600" dirty="0" err="1" smtClean="0">
                <a:latin typeface="Consolas" panose="020B0609020204030204" pitchFamily="49" charset="0"/>
                <a:cs typeface="Consolas" panose="020B0609020204030204" pitchFamily="49" charset="0"/>
              </a:rPr>
              <a:t>str</a:t>
            </a:r>
            <a:r>
              <a:rPr lang="en-US" sz="1600" dirty="0" smtClean="0">
                <a:latin typeface="Consolas" panose="020B0609020204030204" pitchFamily="49" charset="0"/>
                <a:cs typeface="Consolas" panose="020B0609020204030204" pitchFamily="49" charset="0"/>
              </a:rPr>
              <a:t>{"head -&gt; "};</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for ( Node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str</a:t>
            </a:r>
            <a:r>
              <a:rPr lang="en-US" sz="1600" dirty="0" smtClean="0">
                <a:latin typeface="Consolas" panose="020B0609020204030204" pitchFamily="49" charset="0"/>
                <a:cs typeface="Consolas" panose="020B0609020204030204" pitchFamily="49" charset="0"/>
              </a:rPr>
              <a:t> += std::</a:t>
            </a:r>
            <a:r>
              <a:rPr lang="en-US" sz="1600" dirty="0" err="1" smtClean="0">
                <a:latin typeface="Consolas" panose="020B0609020204030204" pitchFamily="49" charset="0"/>
                <a:cs typeface="Consolas" panose="020B0609020204030204" pitchFamily="49" charset="0"/>
              </a:rPr>
              <a:t>to_string</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-&gt;value_ ) + " -&gt;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return </a:t>
            </a:r>
            <a:r>
              <a:rPr lang="en-US" sz="1600" dirty="0" err="1" smtClean="0">
                <a:latin typeface="Consolas" panose="020B0609020204030204" pitchFamily="49" charset="0"/>
                <a:cs typeface="Consolas" panose="020B0609020204030204" pitchFamily="49" charset="0"/>
              </a:rPr>
              <a:t>str</a:t>
            </a:r>
            <a:r>
              <a:rPr lang="en-US" sz="1600" dirty="0" smtClean="0">
                <a:latin typeface="Consolas" panose="020B0609020204030204" pitchFamily="49" charset="0"/>
                <a:cs typeface="Consolas" panose="020B0609020204030204" pitchFamily="49" charset="0"/>
              </a:rPr>
              <a:t> + "0";</a:t>
            </a:r>
          </a:p>
          <a:p>
            <a:pPr marL="1257300" lvl="3" indent="0">
              <a:buNone/>
            </a:pPr>
            <a:r>
              <a:rPr lang="en-CA"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Notice the </a:t>
            </a:r>
            <a:r>
              <a:rPr lang="en-US" dirty="0" smtClean="0">
                <a:solidFill>
                  <a:prstClr val="black"/>
                </a:solidFill>
                <a:latin typeface="Consolas" panose="020B0609020204030204" pitchFamily="49" charset="0"/>
              </a:rPr>
              <a:t>std::string</a:t>
            </a:r>
            <a:r>
              <a:rPr lang="en-US" dirty="0" smtClean="0">
                <a:solidFill>
                  <a:prstClr val="black"/>
                </a:solidFill>
              </a:rPr>
              <a:t> class, too, uses operator overloading for string concatenation</a:t>
            </a:r>
            <a:endParaRPr lang="en-US" dirty="0">
              <a:solidFill>
                <a:prstClr val="black"/>
              </a:solidFill>
            </a:endParaRPr>
          </a:p>
          <a:p>
            <a:pPr marL="1257300" lvl="3" indent="0">
              <a:buNone/>
            </a:pP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94472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Accessing the </a:t>
            </a:r>
            <a:r>
              <a:rPr lang="en-US" i="1" dirty="0" smtClean="0"/>
              <a:t>k</a:t>
            </a:r>
            <a:r>
              <a:rPr lang="en-US" baseline="30000" dirty="0" smtClean="0"/>
              <a:t>th</a:t>
            </a:r>
            <a:r>
              <a:rPr lang="en-US" dirty="0" smtClean="0"/>
              <a:t> entry</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You could use this as follows:</a:t>
            </a:r>
          </a:p>
          <a:p>
            <a:pPr marL="1257300" lvl="3" indent="0">
              <a:buNone/>
            </a:pPr>
            <a:r>
              <a:rPr lang="en-US" sz="1400" dirty="0" smtClean="0">
                <a:latin typeface="Consolas" panose="020B0609020204030204" pitchFamily="49" charset="0"/>
                <a:cs typeface="Consolas" panose="020B0609020204030204" pitchFamily="49" charset="0"/>
              </a:rPr>
              <a:t>int main()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Linked_list</a:t>
            </a:r>
            <a:r>
              <a:rPr lang="en-US" sz="1400" dirty="0" smtClean="0">
                <a:latin typeface="Consolas" panose="020B0609020204030204" pitchFamily="49" charset="0"/>
                <a:cs typeface="Consolas" panose="020B0609020204030204" pitchFamily="49" charset="0"/>
              </a:rPr>
              <a:t> list{};</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( 3.1 );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( 5.4 );</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list.push_front</a:t>
            </a:r>
            <a:r>
              <a:rPr lang="en-US" sz="1400" dirty="0" smtClean="0">
                <a:latin typeface="Consolas" panose="020B0609020204030204" pitchFamily="49" charset="0"/>
                <a:cs typeface="Consolas" panose="020B0609020204030204" pitchFamily="49" charset="0"/>
              </a:rPr>
              <a:t>( 2.9 );</a:t>
            </a:r>
          </a:p>
          <a:p>
            <a:pPr marL="1257300" lvl="3" indent="0">
              <a:buNone/>
            </a:pP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std::</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list.to_string</a:t>
            </a:r>
            <a:r>
              <a:rPr lang="en-US" sz="1400" dirty="0" smtClean="0">
                <a:latin typeface="Consolas" panose="020B0609020204030204" pitchFamily="49" charset="0"/>
                <a:cs typeface="Consolas" panose="020B0609020204030204" pitchFamily="49" charset="0"/>
              </a:rPr>
              <a:t>() &lt;&lt; std::</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1257300" lvl="3" indent="0">
              <a:buNone/>
            </a:pPr>
            <a:endParaRPr lang="en-US" sz="1400" dirty="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return 0;</a:t>
            </a:r>
          </a:p>
          <a:p>
            <a:pPr marL="1257300" lvl="3" indent="0">
              <a:buNone/>
            </a:pPr>
            <a:r>
              <a:rPr lang="en-US" sz="1400" dirty="0">
                <a:latin typeface="Consolas" panose="020B0609020204030204" pitchFamily="49" charset="0"/>
                <a:cs typeface="Consolas" panose="020B0609020204030204" pitchFamily="49" charset="0"/>
              </a:rPr>
              <a:t>}</a:t>
            </a:r>
          </a:p>
          <a:p>
            <a:pPr marL="0" lvl="0" indent="0">
              <a:buNone/>
            </a:pPr>
            <a:endParaRPr lang="en-US" dirty="0" smtClean="0">
              <a:solidFill>
                <a:prstClr val="black"/>
              </a:solidFill>
            </a:endParaRPr>
          </a:p>
        </p:txBody>
      </p:sp>
      <p:sp>
        <p:nvSpPr>
          <p:cNvPr id="4" name="Rectangle 3"/>
          <p:cNvSpPr/>
          <p:nvPr/>
        </p:nvSpPr>
        <p:spPr>
          <a:xfrm>
            <a:off x="3610060" y="4869160"/>
            <a:ext cx="4490332" cy="646331"/>
          </a:xfrm>
          <a:prstGeom prst="rect">
            <a:avLst/>
          </a:prstGeom>
        </p:spPr>
        <p:txBody>
          <a:bodyPr wrap="none">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head -&gt; 2.9 -&gt; 5.4 -&gt; 3.1 -&gt; 0</a:t>
            </a:r>
            <a:endParaRPr lang="en-US"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192756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How does std::</a:t>
            </a:r>
            <a:r>
              <a:rPr lang="en-US" dirty="0" err="1" smtClean="0"/>
              <a:t>cout</a:t>
            </a:r>
            <a:r>
              <a:rPr lang="en-US" dirty="0" smtClean="0"/>
              <a:t> work?</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You may be wondering now how </a:t>
            </a:r>
            <a:r>
              <a:rPr lang="en-US" dirty="0" smtClean="0">
                <a:solidFill>
                  <a:prstClr val="black"/>
                </a:solidFill>
                <a:latin typeface="Consolas" panose="020B0609020204030204" pitchFamily="49" charset="0"/>
              </a:rPr>
              <a:t>std::</a:t>
            </a:r>
            <a:r>
              <a:rPr lang="en-US" dirty="0" err="1" smtClean="0">
                <a:solidFill>
                  <a:prstClr val="black"/>
                </a:solidFill>
                <a:latin typeface="Consolas" panose="020B0609020204030204" pitchFamily="49" charset="0"/>
              </a:rPr>
              <a:t>cout</a:t>
            </a:r>
            <a:r>
              <a:rPr lang="en-US" dirty="0" smtClean="0">
                <a:solidFill>
                  <a:prstClr val="black"/>
                </a:solidFill>
                <a:latin typeface="Consolas" panose="020B0609020204030204" pitchFamily="49" charset="0"/>
              </a:rPr>
              <a:t> </a:t>
            </a:r>
            <a:r>
              <a:rPr lang="en-US" dirty="0" smtClean="0">
                <a:solidFill>
                  <a:prstClr val="black"/>
                </a:solidFill>
              </a:rPr>
              <a:t>works with </a:t>
            </a:r>
            <a:r>
              <a:rPr lang="en-US" dirty="0" smtClean="0">
                <a:solidFill>
                  <a:prstClr val="black"/>
                </a:solidFill>
                <a:latin typeface="Consolas" panose="020B0609020204030204" pitchFamily="49" charset="0"/>
              </a:rPr>
              <a:t>&lt;&lt;</a:t>
            </a:r>
          </a:p>
          <a:p>
            <a:pPr lvl="1"/>
            <a:r>
              <a:rPr lang="en-US" dirty="0" smtClean="0">
                <a:solidFill>
                  <a:prstClr val="black"/>
                </a:solidFill>
              </a:rPr>
              <a:t>First:</a:t>
            </a:r>
          </a:p>
          <a:p>
            <a:pPr marL="914400" lvl="2" indent="0">
              <a:buNone/>
            </a:pPr>
            <a:r>
              <a:rPr lang="en-US" dirty="0" smtClean="0">
                <a:solidFill>
                  <a:prstClr val="black"/>
                </a:solidFill>
                <a:latin typeface="Consolas" panose="020B0609020204030204" pitchFamily="49" charset="0"/>
              </a:rPr>
              <a:t>std::</a:t>
            </a:r>
            <a:r>
              <a:rPr lang="en-US" dirty="0" err="1" smtClean="0">
                <a:solidFill>
                  <a:prstClr val="black"/>
                </a:solidFill>
                <a:latin typeface="Consolas" panose="020B0609020204030204" pitchFamily="49" charset="0"/>
              </a:rPr>
              <a:t>cout</a:t>
            </a:r>
            <a:r>
              <a:rPr lang="en-US" dirty="0" smtClean="0">
                <a:solidFill>
                  <a:prstClr val="black"/>
                </a:solidFill>
              </a:rPr>
              <a:t> is of type </a:t>
            </a:r>
            <a:r>
              <a:rPr lang="en-US" dirty="0" smtClean="0">
                <a:solidFill>
                  <a:prstClr val="black"/>
                </a:solidFill>
                <a:latin typeface="Consolas" panose="020B0609020204030204" pitchFamily="49" charset="0"/>
              </a:rPr>
              <a:t>std::</a:t>
            </a:r>
            <a:r>
              <a:rPr lang="en-US" dirty="0" err="1" smtClean="0">
                <a:solidFill>
                  <a:prstClr val="black"/>
                </a:solidFill>
                <a:latin typeface="Consolas" panose="020B0609020204030204" pitchFamily="49" charset="0"/>
              </a:rPr>
              <a:t>ostream</a:t>
            </a:r>
            <a:endParaRPr lang="en-US" dirty="0" smtClean="0">
              <a:solidFill>
                <a:prstClr val="black"/>
              </a:solidFill>
              <a:latin typeface="Consolas" panose="020B0609020204030204" pitchFamily="49" charset="0"/>
            </a:endParaRPr>
          </a:p>
          <a:p>
            <a:pPr marL="914400" lvl="2" indent="0">
              <a:buNone/>
            </a:pPr>
            <a:r>
              <a:rPr lang="en-US" dirty="0">
                <a:solidFill>
                  <a:prstClr val="black"/>
                </a:solidFill>
                <a:latin typeface="Consolas" panose="020B0609020204030204" pitchFamily="49" charset="0"/>
              </a:rPr>
              <a:t>std::</a:t>
            </a:r>
            <a:r>
              <a:rPr lang="en-US" dirty="0" err="1" smtClean="0">
                <a:solidFill>
                  <a:prstClr val="black"/>
                </a:solidFill>
                <a:latin typeface="Consolas" panose="020B0609020204030204" pitchFamily="49" charset="0"/>
              </a:rPr>
              <a:t>cin</a:t>
            </a:r>
            <a:r>
              <a:rPr lang="en-US" dirty="0" smtClean="0">
                <a:solidFill>
                  <a:prstClr val="black"/>
                </a:solidFill>
              </a:rPr>
              <a:t> </a:t>
            </a:r>
            <a:r>
              <a:rPr lang="en-US" dirty="0">
                <a:solidFill>
                  <a:prstClr val="black"/>
                </a:solidFill>
              </a:rPr>
              <a:t>is of type </a:t>
            </a:r>
            <a:r>
              <a:rPr lang="en-US" dirty="0">
                <a:solidFill>
                  <a:prstClr val="black"/>
                </a:solidFill>
                <a:latin typeface="Consolas" panose="020B0609020204030204" pitchFamily="49" charset="0"/>
              </a:rPr>
              <a:t>std</a:t>
            </a:r>
            <a:r>
              <a:rPr lang="en-US" dirty="0" smtClean="0">
                <a:solidFill>
                  <a:prstClr val="black"/>
                </a:solidFill>
                <a:latin typeface="Consolas" panose="020B0609020204030204" pitchFamily="49" charset="0"/>
              </a:rPr>
              <a:t>::</a:t>
            </a:r>
            <a:r>
              <a:rPr lang="en-US" dirty="0" err="1" smtClean="0">
                <a:solidFill>
                  <a:prstClr val="black"/>
                </a:solidFill>
                <a:latin typeface="Consolas" panose="020B0609020204030204" pitchFamily="49" charset="0"/>
              </a:rPr>
              <a:t>istream</a:t>
            </a:r>
            <a:endParaRPr lang="en-US" dirty="0">
              <a:solidFill>
                <a:prstClr val="black"/>
              </a:solidFill>
              <a:latin typeface="Consolas" panose="020B0609020204030204" pitchFamily="49" charset="0"/>
            </a:endParaRPr>
          </a:p>
          <a:p>
            <a:pPr lvl="1"/>
            <a:endParaRPr lang="en-US" dirty="0" smtClean="0">
              <a:solidFill>
                <a:prstClr val="black"/>
              </a:solidFill>
            </a:endParaRPr>
          </a:p>
          <a:p>
            <a:pPr lvl="1"/>
            <a:r>
              <a:rPr lang="en-US" dirty="0" smtClean="0">
                <a:solidFill>
                  <a:prstClr val="black"/>
                </a:solidFill>
              </a:rPr>
              <a:t>The standard library defines two functions:</a:t>
            </a:r>
          </a:p>
          <a:p>
            <a:pPr marL="914400" lvl="2" indent="0">
              <a:buNone/>
            </a:pPr>
            <a:r>
              <a:rPr lang="en-US" sz="1500" dirty="0" smtClean="0">
                <a:latin typeface="Consolas" panose="020B0609020204030204" pitchFamily="49" charset="0"/>
                <a:cs typeface="Consolas" panose="020B0609020204030204" pitchFamily="49" charset="0"/>
              </a:rPr>
              <a:t>std::</a:t>
            </a:r>
            <a:r>
              <a:rPr lang="en-US" sz="1500" dirty="0" err="1" smtClean="0">
                <a:latin typeface="Consolas" panose="020B0609020204030204" pitchFamily="49" charset="0"/>
                <a:cs typeface="Consolas" panose="020B0609020204030204" pitchFamily="49" charset="0"/>
              </a:rPr>
              <a:t>ostream</a:t>
            </a:r>
            <a:r>
              <a:rPr lang="en-US" sz="1500" dirty="0" smtClean="0">
                <a:latin typeface="Consolas" panose="020B0609020204030204" pitchFamily="49" charset="0"/>
                <a:cs typeface="Consolas" panose="020B0609020204030204" pitchFamily="49" charset="0"/>
              </a:rPr>
              <a:t> &amp;operator&lt;&lt;( std::</a:t>
            </a:r>
            <a:r>
              <a:rPr lang="en-US" sz="1500" dirty="0" err="1" smtClean="0">
                <a:latin typeface="Consolas" panose="020B0609020204030204" pitchFamily="49" charset="0"/>
                <a:cs typeface="Consolas" panose="020B0609020204030204" pitchFamily="49" charset="0"/>
              </a:rPr>
              <a:t>ostream</a:t>
            </a:r>
            <a:r>
              <a:rPr lang="en-US" sz="1500" dirty="0" smtClean="0">
                <a:latin typeface="Consolas" panose="020B0609020204030204" pitchFamily="49" charset="0"/>
                <a:cs typeface="Consolas" panose="020B0609020204030204" pitchFamily="49" charset="0"/>
              </a:rPr>
              <a:t> &amp;out, double x  );</a:t>
            </a:r>
          </a:p>
          <a:p>
            <a:pPr marL="914400" lvl="2" indent="0">
              <a:buNone/>
            </a:pPr>
            <a:r>
              <a:rPr lang="en-US" sz="1500" dirty="0" smtClean="0">
                <a:latin typeface="Consolas" panose="020B0609020204030204" pitchFamily="49" charset="0"/>
                <a:cs typeface="Consolas" panose="020B0609020204030204" pitchFamily="49" charset="0"/>
              </a:rPr>
              <a:t>std::</a:t>
            </a:r>
            <a:r>
              <a:rPr lang="en-US" sz="1500" dirty="0" err="1" smtClean="0">
                <a:latin typeface="Consolas" panose="020B0609020204030204" pitchFamily="49" charset="0"/>
                <a:cs typeface="Consolas" panose="020B0609020204030204" pitchFamily="49" charset="0"/>
              </a:rPr>
              <a:t>istream</a:t>
            </a:r>
            <a:r>
              <a:rPr lang="en-US" sz="1500" dirty="0" smtClean="0">
                <a:latin typeface="Consolas" panose="020B0609020204030204" pitchFamily="49" charset="0"/>
                <a:cs typeface="Consolas" panose="020B0609020204030204" pitchFamily="49" charset="0"/>
              </a:rPr>
              <a:t> &amp;operator&gt;&gt;( std::</a:t>
            </a:r>
            <a:r>
              <a:rPr lang="en-US" sz="1500" dirty="0" err="1" smtClean="0">
                <a:latin typeface="Consolas" panose="020B0609020204030204" pitchFamily="49" charset="0"/>
                <a:cs typeface="Consolas" panose="020B0609020204030204" pitchFamily="49" charset="0"/>
              </a:rPr>
              <a:t>istream</a:t>
            </a:r>
            <a:r>
              <a:rPr lang="en-US" sz="1500" dirty="0" smtClean="0">
                <a:latin typeface="Consolas" panose="020B0609020204030204" pitchFamily="49" charset="0"/>
                <a:cs typeface="Consolas" panose="020B0609020204030204" pitchFamily="49" charset="0"/>
              </a:rPr>
              <a:t> &amp;in,  double &amp;x );</a:t>
            </a:r>
            <a:endParaRPr lang="en-US" sz="1500" dirty="0">
              <a:latin typeface="Consolas" panose="020B0609020204030204" pitchFamily="49" charset="0"/>
              <a:cs typeface="Consolas" panose="020B0609020204030204" pitchFamily="49" charset="0"/>
            </a:endParaRPr>
          </a:p>
          <a:p>
            <a:pPr lvl="1"/>
            <a:endParaRPr lang="en-US" dirty="0" smtClean="0">
              <a:solidFill>
                <a:prstClr val="black"/>
              </a:solidFill>
            </a:endParaRPr>
          </a:p>
          <a:p>
            <a:r>
              <a:rPr lang="en-US" dirty="0" smtClean="0">
                <a:solidFill>
                  <a:prstClr val="black"/>
                </a:solidFill>
              </a:rPr>
              <a:t>Each time the compiler finds a left- or right-shift operator, it examines the types of the operands</a:t>
            </a:r>
          </a:p>
          <a:p>
            <a:pPr lvl="1"/>
            <a:r>
              <a:rPr lang="en-US" dirty="0" smtClean="0">
                <a:solidFill>
                  <a:prstClr val="black"/>
                </a:solidFill>
              </a:rPr>
              <a:t>If the operands are integer data types, the appropriate bit-shift is performed</a:t>
            </a:r>
          </a:p>
          <a:p>
            <a:pPr lvl="1"/>
            <a:r>
              <a:rPr lang="en-US" dirty="0" smtClean="0">
                <a:solidFill>
                  <a:prstClr val="black"/>
                </a:solidFill>
              </a:rPr>
              <a:t>If the operands match the declarations above, the corresponding functions are called</a:t>
            </a:r>
          </a:p>
        </p:txBody>
      </p:sp>
    </p:spTree>
    <p:extLst>
      <p:ext uri="{BB962C8B-B14F-4D97-AF65-F5344CB8AC3E}">
        <p14:creationId xmlns:p14="http://schemas.microsoft.com/office/powerpoint/2010/main" val="255558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 and constructors</a:t>
            </a:r>
            <a:endParaRPr lang="en-CA" dirty="0"/>
          </a:p>
        </p:txBody>
      </p:sp>
      <p:sp>
        <p:nvSpPr>
          <p:cNvPr id="3" name="Content Placeholder 2"/>
          <p:cNvSpPr>
            <a:spLocks noGrp="1"/>
          </p:cNvSpPr>
          <p:nvPr>
            <p:ph idx="1"/>
          </p:nvPr>
        </p:nvSpPr>
        <p:spPr>
          <a:xfrm>
            <a:off x="457200" y="1600200"/>
            <a:ext cx="8363272" cy="4525963"/>
          </a:xfrm>
        </p:spPr>
        <p:txBody>
          <a:bodyPr>
            <a:normAutofit fontScale="85000" lnSpcReduction="20000"/>
          </a:bodyPr>
          <a:lstStyle/>
          <a:p>
            <a:pPr lvl="0"/>
            <a:r>
              <a:rPr lang="en-CA" sz="2400" dirty="0" smtClean="0">
                <a:solidFill>
                  <a:prstClr val="black"/>
                </a:solidFill>
              </a:rPr>
              <a:t>Each time memory is allocated for a linked list, the </a:t>
            </a:r>
            <a:r>
              <a:rPr lang="en-CA" sz="2400" i="1" dirty="0" smtClean="0">
                <a:solidFill>
                  <a:srgbClr val="FF0000"/>
                </a:solidFill>
              </a:rPr>
              <a:t>compiler</a:t>
            </a:r>
            <a:r>
              <a:rPr lang="en-CA" sz="2400" dirty="0" smtClean="0">
                <a:solidFill>
                  <a:prstClr val="black"/>
                </a:solidFill>
              </a:rPr>
              <a:t> ensures that the constructor is called—the programmer </a:t>
            </a:r>
            <a:r>
              <a:rPr lang="en-CA" sz="2400" dirty="0" smtClean="0">
                <a:solidFill>
                  <a:prstClr val="black"/>
                </a:solidFill>
              </a:rPr>
              <a:t>needs to do </a:t>
            </a:r>
            <a:r>
              <a:rPr lang="en-CA" sz="2400" u="sng" dirty="0" smtClean="0">
                <a:solidFill>
                  <a:prstClr val="black"/>
                </a:solidFill>
              </a:rPr>
              <a:t>nothin</a:t>
            </a:r>
            <a:r>
              <a:rPr lang="en-CA" sz="2400" dirty="0" smtClean="0">
                <a:solidFill>
                  <a:prstClr val="black"/>
                </a:solidFill>
              </a:rPr>
              <a:t>g</a:t>
            </a:r>
          </a:p>
          <a:p>
            <a:pPr marL="1257300" lvl="3" indent="0">
              <a:buNone/>
            </a:pPr>
            <a:r>
              <a:rPr lang="en-US" sz="1900" dirty="0" smtClean="0">
                <a:latin typeface="Consolas" panose="020B0609020204030204" pitchFamily="49" charset="0"/>
                <a:cs typeface="Consolas" panose="020B0609020204030204" pitchFamily="49" charset="0"/>
              </a:rPr>
              <a:t>int main() {</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The constructor is called immediately after the</a:t>
            </a:r>
          </a:p>
          <a:p>
            <a:pPr marL="1257300" lvl="3" indent="0">
              <a:buNone/>
            </a:pPr>
            <a:r>
              <a:rPr lang="en-US" sz="1900" dirty="0" smtClean="0">
                <a:latin typeface="Consolas" panose="020B0609020204030204" pitchFamily="49" charset="0"/>
                <a:cs typeface="Consolas" panose="020B0609020204030204" pitchFamily="49" charset="0"/>
              </a:rPr>
              <a:t>    // memory is allocated for '</a:t>
            </a:r>
            <a:r>
              <a:rPr lang="en-US" sz="1900" dirty="0" err="1" smtClean="0">
                <a:latin typeface="Consolas" panose="020B0609020204030204" pitchFamily="49" charset="0"/>
                <a:cs typeface="Consolas" panose="020B0609020204030204" pitchFamily="49" charset="0"/>
              </a:rPr>
              <a:t>my_list</a:t>
            </a:r>
            <a:r>
              <a:rPr lang="en-US" sz="1900" dirty="0" smtClean="0">
                <a:latin typeface="Consolas" panose="020B0609020204030204" pitchFamily="49" charset="0"/>
                <a:cs typeface="Consolas" panose="020B0609020204030204" pitchFamily="49" charset="0"/>
              </a:rPr>
              <a:t>' on the stack</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my_list</a:t>
            </a:r>
            <a:r>
              <a:rPr lang="en-US" sz="1900" dirty="0" smtClean="0">
                <a:latin typeface="Consolas" panose="020B0609020204030204" pitchFamily="49" charset="0"/>
                <a:cs typeface="Consolas" panose="020B0609020204030204" pitchFamily="49" charset="0"/>
              </a:rPr>
              <a:t>{};</a:t>
            </a: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This just assigns a local variable the value '</a:t>
            </a:r>
            <a:r>
              <a:rPr lang="en-US" sz="1900" dirty="0" err="1" smtClean="0">
                <a:latin typeface="Consolas" panose="020B0609020204030204" pitchFamily="49" charset="0"/>
                <a:cs typeface="Consolas" panose="020B0609020204030204" pitchFamily="49" charset="0"/>
              </a:rPr>
              <a:t>nullptr</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r>
              <a:rPr lang="en-US" sz="1900" dirty="0" err="1" smtClean="0">
                <a:latin typeface="Consolas" panose="020B0609020204030204" pitchFamily="49" charset="0"/>
                <a:cs typeface="Consolas" panose="020B0609020204030204" pitchFamily="49" charset="0"/>
              </a:rPr>
              <a:t>nullptr</a:t>
            </a:r>
            <a:r>
              <a:rPr lang="en-US" sz="1900" dirty="0" smtClean="0">
                <a:latin typeface="Consolas" panose="020B0609020204030204" pitchFamily="49" charset="0"/>
                <a:cs typeface="Consolas" panose="020B0609020204030204" pitchFamily="49" charset="0"/>
              </a:rPr>
              <a:t>};</a:t>
            </a: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The constructor is called immediately after the</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memory is allocated on the heap *before* the address</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 is returned and assigned to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endParaRPr lang="en-US" sz="1900" dirty="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 = new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a:t>
            </a:r>
            <a:endParaRPr lang="en-US" sz="1900" dirty="0">
              <a:latin typeface="Consolas" panose="020B0609020204030204" pitchFamily="49" charset="0"/>
              <a:cs typeface="Consolas" panose="020B0609020204030204" pitchFamily="49" charset="0"/>
            </a:endParaRP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 Do something with '</a:t>
            </a:r>
            <a:r>
              <a:rPr lang="en-US" sz="1900" dirty="0" err="1" smtClean="0">
                <a:latin typeface="Consolas" panose="020B0609020204030204" pitchFamily="49" charset="0"/>
                <a:cs typeface="Consolas" panose="020B0609020204030204" pitchFamily="49" charset="0"/>
              </a:rPr>
              <a:t>my_list</a:t>
            </a:r>
            <a:r>
              <a:rPr lang="en-US" sz="1900" dirty="0" smtClean="0">
                <a:latin typeface="Consolas" panose="020B0609020204030204" pitchFamily="49" charset="0"/>
                <a:cs typeface="Consolas" panose="020B0609020204030204" pitchFamily="49" charset="0"/>
              </a:rPr>
              <a:t>' and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endParaRPr lang="en-US" sz="1900" dirty="0">
              <a:latin typeface="Consolas" panose="020B0609020204030204" pitchFamily="49" charset="0"/>
              <a:cs typeface="Consolas" panose="020B0609020204030204" pitchFamily="49" charset="0"/>
            </a:endParaRPr>
          </a:p>
          <a:p>
            <a:pPr marL="1257300" lvl="3" indent="0">
              <a:buNone/>
            </a:pPr>
            <a:endParaRPr lang="en-US" sz="1900" dirty="0" smtClean="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delete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endParaRPr lang="en-US" sz="1900" dirty="0">
              <a:latin typeface="Consolas" panose="020B0609020204030204" pitchFamily="49" charset="0"/>
              <a:cs typeface="Consolas" panose="020B0609020204030204" pitchFamily="49" charset="0"/>
            </a:endParaRP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return 0;</a:t>
            </a:r>
          </a:p>
          <a:p>
            <a:pPr marL="1257300" lvl="3" indent="0">
              <a:buNone/>
            </a:pPr>
            <a:r>
              <a:rPr lang="en-US" sz="1900" dirty="0">
                <a:latin typeface="Consolas" panose="020B0609020204030204" pitchFamily="49" charset="0"/>
                <a:cs typeface="Consolas" panose="020B0609020204030204" pitchFamily="49" charset="0"/>
              </a:rPr>
              <a:t>}</a:t>
            </a:r>
            <a:endParaRPr lang="en-CA" sz="19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025270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Finding an entry</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Finally, suppose you wanted see if a specific value is in a linked list</a:t>
            </a:r>
            <a:endParaRPr lang="en-US" dirty="0">
              <a:solidFill>
                <a:prstClr val="black"/>
              </a:solidFill>
            </a:endParaRPr>
          </a:p>
          <a:p>
            <a:pPr lvl="1"/>
            <a:r>
              <a:rPr lang="en-US" dirty="0">
                <a:solidFill>
                  <a:prstClr val="black"/>
                </a:solidFill>
              </a:rPr>
              <a:t>Such a string could be printed</a:t>
            </a:r>
          </a:p>
          <a:p>
            <a:pPr marL="1257300" lvl="3"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bool empty()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std::</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size()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double front()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r>
              <a:rPr lang="en-US" sz="1600" dirty="0">
                <a:solidFill>
                  <a:srgbClr val="0070C0"/>
                </a:solidFill>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std::string </a:t>
            </a:r>
            <a:r>
              <a:rPr lang="en-US" sz="1600" dirty="0" err="1">
                <a:latin typeface="Consolas" panose="020B0609020204030204" pitchFamily="49" charset="0"/>
                <a:cs typeface="Consolas" panose="020B0609020204030204" pitchFamily="49" charset="0"/>
              </a:rPr>
              <a:t>to_string</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r>
              <a:rPr lang="en-CA" sz="1600" dirty="0">
                <a:solidFill>
                  <a:srgbClr val="0070C0"/>
                </a:solidFill>
                <a:latin typeface="Consolas" panose="020B0609020204030204" pitchFamily="49" charset="0"/>
              </a:rPr>
              <a:t> </a:t>
            </a:r>
            <a:r>
              <a:rPr lang="en-CA" sz="1600" dirty="0" smtClean="0">
                <a:solidFill>
                  <a:srgbClr val="0070C0"/>
                </a:solidFill>
                <a:latin typeface="Consolas" panose="020B0609020204030204" pitchFamily="49" charset="0"/>
              </a:rPr>
              <a:t>       </a:t>
            </a:r>
            <a:r>
              <a:rPr lang="en-CA" sz="1600" dirty="0">
                <a:solidFill>
                  <a:srgbClr val="0070C0"/>
                </a:solidFill>
                <a:latin typeface="Consolas" panose="020B0609020204030204" pitchFamily="49" charset="0"/>
              </a:rPr>
              <a:t>std::</a:t>
            </a:r>
            <a:r>
              <a:rPr lang="en-CA" sz="1600" dirty="0" err="1">
                <a:solidFill>
                  <a:srgbClr val="0070C0"/>
                </a:solidFill>
                <a:latin typeface="Consolas" panose="020B0609020204030204" pitchFamily="49" charset="0"/>
              </a:rPr>
              <a:t>size_t</a:t>
            </a:r>
            <a:r>
              <a:rPr lang="en-CA" sz="1600" dirty="0">
                <a:solidFill>
                  <a:srgbClr val="0070C0"/>
                </a:solidFill>
                <a:latin typeface="Consolas" panose="020B0609020204030204" pitchFamily="49" charset="0"/>
              </a:rPr>
              <a:t> find( </a:t>
            </a:r>
            <a:r>
              <a:rPr lang="en-CA" sz="1600" dirty="0" smtClean="0">
                <a:solidFill>
                  <a:srgbClr val="0070C0"/>
                </a:solidFill>
                <a:latin typeface="Consolas" panose="020B0609020204030204" pitchFamily="49" charset="0"/>
              </a:rPr>
              <a:t>double </a:t>
            </a:r>
            <a:r>
              <a:rPr lang="en-CA" sz="1600" dirty="0" err="1" smtClean="0">
                <a:solidFill>
                  <a:srgbClr val="0070C0"/>
                </a:solidFill>
                <a:latin typeface="Consolas" panose="020B0609020204030204" pitchFamily="49" charset="0"/>
              </a:rPr>
              <a:t>const</a:t>
            </a:r>
            <a:r>
              <a:rPr lang="en-CA" sz="1600" dirty="0" smtClean="0">
                <a:solidFill>
                  <a:srgbClr val="0070C0"/>
                </a:solidFill>
                <a:latin typeface="Consolas" panose="020B0609020204030204" pitchFamily="49" charset="0"/>
              </a:rPr>
              <a:t> </a:t>
            </a:r>
            <a:r>
              <a:rPr lang="en-CA" sz="1600" dirty="0">
                <a:solidFill>
                  <a:srgbClr val="0070C0"/>
                </a:solidFill>
                <a:latin typeface="Consolas" panose="020B0609020204030204" pitchFamily="49" charset="0"/>
              </a:rPr>
              <a:t>datum ) </a:t>
            </a:r>
            <a:r>
              <a:rPr lang="en-CA" sz="1600" dirty="0" err="1">
                <a:solidFill>
                  <a:srgbClr val="0070C0"/>
                </a:solidFill>
                <a:latin typeface="Consolas" panose="020B0609020204030204" pitchFamily="49" charset="0"/>
              </a:rPr>
              <a:t>const</a:t>
            </a:r>
            <a:r>
              <a:rPr lang="en-CA" sz="1600" dirty="0">
                <a:solidFill>
                  <a:srgbClr val="0070C0"/>
                </a:solidFill>
                <a:latin typeface="Consolas" panose="020B0609020204030204" pitchFamily="49" charset="0"/>
              </a:rPr>
              <a:t>;</a:t>
            </a:r>
            <a:endParaRPr lang="en-US" sz="1600" dirty="0">
              <a:solidFill>
                <a:srgbClr val="0070C0"/>
              </a:solidFill>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double operator[](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n ) </a:t>
            </a:r>
            <a:r>
              <a:rPr lang="en-US" sz="1600" dirty="0" err="1">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 Other member functions</a:t>
            </a:r>
          </a:p>
          <a:p>
            <a:pPr marL="1257300" lvl="3" indent="0">
              <a:buNone/>
            </a:pPr>
            <a:r>
              <a:rPr lang="en-US" sz="1600" dirty="0">
                <a:latin typeface="Consolas" panose="020B0609020204030204" pitchFamily="49" charset="0"/>
                <a:cs typeface="Consolas" panose="020B0609020204030204" pitchFamily="49" charset="0"/>
              </a:rPr>
              <a:t>    private:</a:t>
            </a:r>
          </a:p>
          <a:p>
            <a:pPr marL="1257300" lvl="3" indent="0">
              <a:buNone/>
            </a:pPr>
            <a:r>
              <a:rPr lang="en-US" sz="1600" dirty="0">
                <a:latin typeface="Consolas" panose="020B0609020204030204" pitchFamily="49" charset="0"/>
                <a:cs typeface="Consolas" panose="020B0609020204030204" pitchFamily="49" charset="0"/>
              </a:rPr>
              <a:t>        // The private member variables</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297162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Finding an entry</a:t>
            </a:r>
            <a:endParaRPr lang="en-CA" dirty="0"/>
          </a:p>
        </p:txBody>
      </p:sp>
      <p:sp>
        <p:nvSpPr>
          <p:cNvPr id="3" name="Content Placeholder 2"/>
          <p:cNvSpPr>
            <a:spLocks noGrp="1"/>
          </p:cNvSpPr>
          <p:nvPr>
            <p:ph idx="1"/>
          </p:nvPr>
        </p:nvSpPr>
        <p:spPr>
          <a:xfrm>
            <a:off x="457200" y="1600200"/>
            <a:ext cx="8229600" cy="4525963"/>
          </a:xfrm>
          <a:noFill/>
        </p:spPr>
        <p:txBody>
          <a:bodyPr/>
          <a:lstStyle/>
          <a:p>
            <a:pPr lvl="0"/>
            <a:r>
              <a:rPr lang="en-US" dirty="0" smtClean="0">
                <a:solidFill>
                  <a:prstClr val="black"/>
                </a:solidFill>
              </a:rPr>
              <a:t>Here is an implementation:</a:t>
            </a:r>
            <a:endParaRPr lang="en-US" dirty="0">
              <a:solidFill>
                <a:prstClr val="black"/>
              </a:solidFill>
            </a:endParaRPr>
          </a:p>
          <a:p>
            <a:pPr marL="1257300" lvl="3" indent="0">
              <a:buNone/>
            </a:pPr>
            <a:r>
              <a:rPr lang="en-CA" sz="1600" dirty="0" smtClean="0">
                <a:latin typeface="Consolas" panose="020B0609020204030204" pitchFamily="49" charset="0"/>
                <a:cs typeface="Consolas" panose="020B0609020204030204" pitchFamily="49" charset="0"/>
              </a:rPr>
              <a:t>std::</a:t>
            </a:r>
            <a:r>
              <a:rPr lang="en-CA" sz="1600" dirty="0" err="1" smtClean="0">
                <a:latin typeface="Consolas" panose="020B0609020204030204" pitchFamily="49" charset="0"/>
                <a:cs typeface="Consolas" panose="020B0609020204030204" pitchFamily="49" charset="0"/>
              </a:rPr>
              <a:t>size_t</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Linked_list</a:t>
            </a:r>
            <a:r>
              <a:rPr lang="en-CA" sz="1600" dirty="0" smtClean="0">
                <a:latin typeface="Consolas" panose="020B0609020204030204" pitchFamily="49" charset="0"/>
                <a:cs typeface="Consolas" panose="020B0609020204030204" pitchFamily="49" charset="0"/>
              </a:rPr>
              <a:t>::</a:t>
            </a:r>
            <a:r>
              <a:rPr lang="en-CA" sz="1600" dirty="0" smtClean="0">
                <a:latin typeface="Consolas" panose="020B0609020204030204" pitchFamily="49" charset="0"/>
              </a:rPr>
              <a:t>find</a:t>
            </a:r>
            <a:r>
              <a:rPr lang="en-CA" sz="1600" dirty="0">
                <a:latin typeface="Consolas" panose="020B0609020204030204" pitchFamily="49" charset="0"/>
              </a:rPr>
              <a:t>( </a:t>
            </a:r>
            <a:r>
              <a:rPr lang="en-CA" sz="1600" dirty="0" smtClean="0">
                <a:latin typeface="Consolas" panose="020B0609020204030204" pitchFamily="49" charset="0"/>
              </a:rPr>
              <a:t>double </a:t>
            </a:r>
            <a:r>
              <a:rPr lang="en-CA" sz="1600" dirty="0" err="1" smtClean="0">
                <a:latin typeface="Consolas" panose="020B0609020204030204" pitchFamily="49" charset="0"/>
              </a:rPr>
              <a:t>const</a:t>
            </a:r>
            <a:r>
              <a:rPr lang="en-CA" sz="1600" dirty="0" smtClean="0">
                <a:latin typeface="Consolas" panose="020B0609020204030204" pitchFamily="49" charset="0"/>
              </a:rPr>
              <a:t> value </a:t>
            </a:r>
            <a:r>
              <a:rPr lang="en-CA" sz="1600" dirty="0">
                <a:latin typeface="Consolas" panose="020B0609020204030204" pitchFamily="49" charset="0"/>
              </a:rPr>
              <a:t>) </a:t>
            </a:r>
            <a:r>
              <a:rPr lang="en-CA" sz="1600" dirty="0" err="1" smtClean="0">
                <a:latin typeface="Consolas" panose="020B0609020204030204" pitchFamily="49" charset="0"/>
              </a:rPr>
              <a:t>const</a:t>
            </a:r>
            <a:r>
              <a:rPr lang="en-CA" sz="1600" dirty="0" smtClean="0">
                <a:latin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std::</a:t>
            </a:r>
            <a:r>
              <a:rPr lang="en-US" sz="1600" dirty="0" err="1" smtClean="0">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index{0};</a:t>
            </a:r>
          </a:p>
          <a:p>
            <a:pPr marL="1257300" lvl="3" indent="0">
              <a:buNone/>
            </a:pPr>
            <a:endParaRPr lang="en-US" sz="1600" dirty="0" smtClean="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for ( Node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 =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-&gt;</a:t>
            </a:r>
            <a:r>
              <a:rPr lang="en-US" sz="1600" dirty="0" err="1" smtClean="0">
                <a:latin typeface="Consolas" panose="020B0609020204030204" pitchFamily="49" charset="0"/>
                <a:cs typeface="Consolas" panose="020B0609020204030204" pitchFamily="49" charset="0"/>
              </a:rPr>
              <a:t>p_next_node</a:t>
            </a:r>
            <a:r>
              <a:rPr lang="en-US" sz="1600" dirty="0" smtClean="0">
                <a:latin typeface="Consolas" panose="020B0609020204030204" pitchFamily="49" charset="0"/>
                <a:cs typeface="Consolas" panose="020B0609020204030204" pitchFamily="49" charset="0"/>
              </a:rPr>
              <a:t>_</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if ( </a:t>
            </a:r>
            <a:r>
              <a:rPr lang="en-US" sz="1600" dirty="0" err="1" smtClean="0">
                <a:latin typeface="Consolas" panose="020B0609020204030204" pitchFamily="49" charset="0"/>
                <a:cs typeface="Consolas" panose="020B0609020204030204" pitchFamily="49" charset="0"/>
              </a:rPr>
              <a:t>p_current</a:t>
            </a:r>
            <a:r>
              <a:rPr lang="en-US" sz="1600" dirty="0" smtClean="0">
                <a:latin typeface="Consolas" panose="020B0609020204030204" pitchFamily="49" charset="0"/>
                <a:cs typeface="Consolas" panose="020B0609020204030204" pitchFamily="49" charset="0"/>
              </a:rPr>
              <a:t>-&gt;value_ == </a:t>
            </a:r>
            <a:r>
              <a:rPr lang="en-CA" sz="1600" dirty="0">
                <a:latin typeface="Consolas" panose="020B0609020204030204" pitchFamily="49" charset="0"/>
              </a:rPr>
              <a:t>value</a:t>
            </a:r>
            <a:r>
              <a:rPr lang="en-US" sz="1600" dirty="0" smtClean="0">
                <a:latin typeface="Consolas" panose="020B0609020204030204" pitchFamily="49" charset="0"/>
                <a:cs typeface="Consolas" panose="020B0609020204030204" pitchFamily="49" charset="0"/>
              </a:rPr>
              <a:t> )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index;</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smtClean="0">
                <a:latin typeface="Consolas" panose="020B0609020204030204" pitchFamily="49" charset="0"/>
                <a:cs typeface="Consolas" panose="020B0609020204030204" pitchFamily="49" charset="0"/>
              </a:rPr>
              <a:t>        ++index;</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index;</a:t>
            </a:r>
          </a:p>
          <a:p>
            <a:pPr marL="1257300" lvl="3" indent="0">
              <a:buNone/>
            </a:pP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Rectangle 3"/>
          <p:cNvSpPr/>
          <p:nvPr/>
        </p:nvSpPr>
        <p:spPr>
          <a:xfrm>
            <a:off x="4211960" y="5805264"/>
            <a:ext cx="4261103" cy="369332"/>
          </a:xfrm>
          <a:prstGeom prst="rect">
            <a:avLst/>
          </a:prstGeom>
        </p:spPr>
        <p:txBody>
          <a:bodyPr wrap="none">
            <a:spAutoFit/>
          </a:bodyPr>
          <a:lstStyle/>
          <a:p>
            <a:r>
              <a:rPr lang="en-US" dirty="0" smtClean="0">
                <a:solidFill>
                  <a:srgbClr val="0070C0"/>
                </a:solidFill>
                <a:latin typeface="Georgia" panose="02040502050405020303" pitchFamily="18" charset="0"/>
              </a:rPr>
              <a:t>Returns </a:t>
            </a:r>
            <a:r>
              <a:rPr lang="en-US" dirty="0" smtClean="0">
                <a:solidFill>
                  <a:srgbClr val="0070C0"/>
                </a:solidFill>
                <a:latin typeface="Consolas" panose="020B0609020204030204" pitchFamily="49" charset="0"/>
              </a:rPr>
              <a:t>size()</a:t>
            </a:r>
            <a:r>
              <a:rPr lang="en-US" dirty="0" smtClean="0">
                <a:solidFill>
                  <a:srgbClr val="0070C0"/>
                </a:solidFill>
                <a:latin typeface="Georgia" panose="02040502050405020303" pitchFamily="18" charset="0"/>
              </a:rPr>
              <a:t> if the item is not found.</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880929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Error checking</a:t>
            </a:r>
            <a:endParaRPr lang="en-CA" dirty="0"/>
          </a:p>
        </p:txBody>
      </p:sp>
      <p:sp>
        <p:nvSpPr>
          <p:cNvPr id="3" name="Content Placeholder 2"/>
          <p:cNvSpPr>
            <a:spLocks noGrp="1"/>
          </p:cNvSpPr>
          <p:nvPr>
            <p:ph idx="1"/>
          </p:nvPr>
        </p:nvSpPr>
        <p:spPr/>
        <p:txBody>
          <a:bodyPr/>
          <a:lstStyle/>
          <a:p>
            <a:r>
              <a:rPr lang="en-CA" dirty="0" smtClean="0"/>
              <a:t>Notice: we did not check what new returned</a:t>
            </a:r>
          </a:p>
          <a:p>
            <a:pPr lvl="1"/>
            <a:r>
              <a:rPr lang="en-US" dirty="0" smtClean="0"/>
              <a:t>The following ensures </a:t>
            </a:r>
            <a:endParaRPr lang="en-CA" dirty="0" smtClean="0"/>
          </a:p>
          <a:p>
            <a:pPr marL="1257300" lvl="3" indent="0">
              <a:buNone/>
            </a:pPr>
            <a:r>
              <a:rPr lang="en-US" sz="1400" dirty="0" smtClean="0">
                <a:latin typeface="Consolas" panose="020B0609020204030204" pitchFamily="49" charset="0"/>
                <a:cs typeface="Consolas" panose="020B0609020204030204" pitchFamily="49" charset="0"/>
              </a:rPr>
              <a:t>bool </a:t>
            </a:r>
            <a:r>
              <a:rPr lang="en-US" sz="1400" dirty="0" err="1" smtClean="0">
                <a:latin typeface="Consolas" panose="020B0609020204030204" pitchFamily="49" charset="0"/>
                <a:cs typeface="Consolas" panose="020B0609020204030204" pitchFamily="49" charset="0"/>
              </a:rPr>
              <a:t>Linked_list</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push_front</a:t>
            </a:r>
            <a:r>
              <a:rPr lang="en-US" sz="1400" dirty="0" smtClean="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double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new_value</a:t>
            </a:r>
            <a:r>
              <a:rPr lang="en-US" sz="1400" dirty="0" smtClean="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If the OS could not find memory, '</a:t>
            </a:r>
            <a:r>
              <a:rPr lang="en-US" sz="1400" dirty="0" err="1" smtClean="0">
                <a:latin typeface="Consolas" panose="020B0609020204030204" pitchFamily="49" charset="0"/>
                <a:cs typeface="Consolas" panose="020B0609020204030204" pitchFamily="49" charset="0"/>
              </a:rPr>
              <a:t>nullptr</a:t>
            </a:r>
            <a:r>
              <a:rPr lang="en-US" sz="1400" dirty="0" smtClean="0">
                <a:latin typeface="Consolas" panose="020B0609020204030204" pitchFamily="49" charset="0"/>
                <a:cs typeface="Consolas" panose="020B0609020204030204" pitchFamily="49" charset="0"/>
              </a:rPr>
              <a:t>' is returned</a:t>
            </a: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Node *</a:t>
            </a:r>
            <a:r>
              <a:rPr lang="en-US" sz="1400" dirty="0" err="1" smtClean="0">
                <a:latin typeface="Consolas" panose="020B0609020204030204" pitchFamily="49" charset="0"/>
                <a:cs typeface="Consolas" panose="020B0609020204030204" pitchFamily="49" charset="0"/>
              </a:rPr>
              <a:t>p_new</a:t>
            </a:r>
            <a:r>
              <a:rPr lang="en-US" sz="1400" dirty="0" smtClean="0">
                <a:latin typeface="Consolas" panose="020B0609020204030204" pitchFamily="49" charset="0"/>
                <a:cs typeface="Consolas" panose="020B0609020204030204" pitchFamily="49" charset="0"/>
              </a:rPr>
              <a:t> = </a:t>
            </a:r>
            <a:r>
              <a:rPr lang="en-US" sz="1400" dirty="0">
                <a:latin typeface="Consolas" panose="020B0609020204030204" pitchFamily="49" charset="0"/>
                <a:cs typeface="Consolas" panose="020B0609020204030204" pitchFamily="49" charset="0"/>
              </a:rPr>
              <a:t>new(std::</a:t>
            </a:r>
            <a:r>
              <a:rPr lang="en-US" sz="1400" dirty="0" err="1" smtClean="0">
                <a:latin typeface="Consolas" panose="020B0609020204030204" pitchFamily="49" charset="0"/>
                <a:cs typeface="Consolas" panose="020B0609020204030204" pitchFamily="49" charset="0"/>
              </a:rPr>
              <a:t>nothrow</a:t>
            </a:r>
            <a:r>
              <a:rPr lang="en-US" sz="1400" dirty="0" smtClean="0">
                <a:latin typeface="Consolas" panose="020B0609020204030204" pitchFamily="49" charset="0"/>
                <a:cs typeface="Consolas" panose="020B0609020204030204" pitchFamily="49" charset="0"/>
              </a:rPr>
              <a:t>) Node{</a:t>
            </a:r>
            <a:r>
              <a:rPr lang="en-US" sz="1400" dirty="0" err="1" smtClean="0">
                <a:latin typeface="Consolas" panose="020B0609020204030204" pitchFamily="49" charset="0"/>
                <a:cs typeface="Consolas" panose="020B0609020204030204" pitchFamily="49" charset="0"/>
              </a:rPr>
              <a:t>new_value</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p_list_head</a:t>
            </a:r>
            <a:r>
              <a:rPr lang="en-US" sz="1400" dirty="0" smtClean="0">
                <a:latin typeface="Consolas" panose="020B0609020204030204" pitchFamily="49" charset="0"/>
                <a:cs typeface="Consolas" panose="020B0609020204030204" pitchFamily="49" charset="0"/>
              </a:rPr>
              <a:t>_};</a:t>
            </a:r>
          </a:p>
          <a:p>
            <a:pPr marL="1257300" lvl="3" indent="0">
              <a:buNone/>
            </a:pP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Return 'false' if no memory was found,</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otherwise update '</a:t>
            </a:r>
            <a:r>
              <a:rPr lang="en-US" sz="1400" dirty="0" err="1" smtClean="0">
                <a:latin typeface="Consolas" panose="020B0609020204030204" pitchFamily="49" charset="0"/>
                <a:cs typeface="Consolas" panose="020B0609020204030204" pitchFamily="49" charset="0"/>
              </a:rPr>
              <a:t>p_list_head</a:t>
            </a:r>
            <a:r>
              <a:rPr lang="en-US" sz="1400" dirty="0" smtClean="0">
                <a:latin typeface="Consolas" panose="020B0609020204030204" pitchFamily="49" charset="0"/>
                <a:cs typeface="Consolas" panose="020B0609020204030204" pitchFamily="49" charset="0"/>
              </a:rPr>
              <a:t>' and return 'true'</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p_new</a:t>
            </a:r>
            <a:r>
              <a:rPr lang="en-US" sz="1400" dirty="0" smtClean="0">
                <a:latin typeface="Consolas" panose="020B0609020204030204" pitchFamily="49" charset="0"/>
                <a:cs typeface="Consolas" panose="020B0609020204030204" pitchFamily="49" charset="0"/>
              </a:rPr>
              <a:t> == </a:t>
            </a:r>
            <a:r>
              <a:rPr lang="en-US" sz="1400" dirty="0" err="1" smtClean="0">
                <a:latin typeface="Consolas" panose="020B0609020204030204" pitchFamily="49" charset="0"/>
                <a:cs typeface="Consolas" panose="020B0609020204030204" pitchFamily="49" charset="0"/>
              </a:rPr>
              <a:t>nullptr</a:t>
            </a:r>
            <a:r>
              <a:rPr lang="en-US" sz="1400" dirty="0" smtClean="0">
                <a:latin typeface="Consolas" panose="020B0609020204030204" pitchFamily="49" charset="0"/>
                <a:cs typeface="Consolas" panose="020B0609020204030204" pitchFamily="49" charset="0"/>
              </a:rPr>
              <a:t> ) {</a:t>
            </a: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return false</a:t>
            </a:r>
            <a:r>
              <a:rPr lang="en-US" sz="1400" dirty="0" smtClean="0">
                <a:latin typeface="Consolas" panose="020B0609020204030204" pitchFamily="49" charset="0"/>
                <a:cs typeface="Consolas" panose="020B0609020204030204" pitchFamily="49" charset="0"/>
              </a:rPr>
              <a:t>;</a:t>
            </a:r>
          </a:p>
          <a:p>
            <a:pPr marL="1257300" lvl="3" indent="0">
              <a:buNone/>
            </a:pPr>
            <a:r>
              <a:rPr lang="en-US" sz="1400" dirty="0" smtClean="0">
                <a:latin typeface="Consolas" panose="020B0609020204030204" pitchFamily="49" charset="0"/>
                <a:cs typeface="Consolas" panose="020B0609020204030204" pitchFamily="49" charset="0"/>
              </a:rPr>
              <a:t>    } </a:t>
            </a:r>
            <a:r>
              <a:rPr lang="en-US" sz="1400" dirty="0">
                <a:latin typeface="Consolas" panose="020B0609020204030204" pitchFamily="49" charset="0"/>
                <a:cs typeface="Consolas" panose="020B0609020204030204" pitchFamily="49" charset="0"/>
              </a:rPr>
              <a:t>else {</a:t>
            </a:r>
          </a:p>
          <a:p>
            <a:pPr marL="1257300" lvl="3"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p_list_head</a:t>
            </a:r>
            <a:r>
              <a:rPr lang="en-US" sz="1400" dirty="0">
                <a:latin typeface="Consolas" panose="020B0609020204030204" pitchFamily="49" charset="0"/>
                <a:cs typeface="Consolas" panose="020B0609020204030204" pitchFamily="49" charset="0"/>
              </a:rPr>
              <a:t>_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p_new</a:t>
            </a:r>
            <a:r>
              <a:rPr lang="en-US" sz="1400" dirty="0" smtClean="0">
                <a:latin typeface="Consolas" panose="020B0609020204030204" pitchFamily="49" charset="0"/>
                <a:cs typeface="Consolas" panose="020B0609020204030204" pitchFamily="49" charset="0"/>
              </a:rPr>
              <a:t>;</a:t>
            </a:r>
          </a:p>
          <a:p>
            <a:pPr marL="1257300" lvl="3"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true;</a:t>
            </a:r>
            <a:endParaRPr lang="en-US" sz="1400" dirty="0" smtClean="0">
              <a:latin typeface="Consolas" panose="020B0609020204030204" pitchFamily="49" charset="0"/>
              <a:cs typeface="Consolas" panose="020B0609020204030204" pitchFamily="49" charset="0"/>
            </a:endParaRPr>
          </a:p>
          <a:p>
            <a:pPr marL="1257300" lvl="3" indent="0">
              <a:buNone/>
            </a:pPr>
            <a:r>
              <a:rPr lang="en-US" sz="1400" dirty="0" smtClean="0">
                <a:latin typeface="Consolas" panose="020B0609020204030204" pitchFamily="49" charset="0"/>
                <a:cs typeface="Consolas" panose="020B0609020204030204" pitchFamily="49" charset="0"/>
              </a:rPr>
              <a:t>    }</a:t>
            </a:r>
          </a:p>
          <a:p>
            <a:pPr marL="1257300" lvl="3" indent="0">
              <a:buNone/>
            </a:pPr>
            <a:r>
              <a:rPr lang="en-US"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09959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Linked lists</a:t>
            </a:r>
            <a:endParaRPr lang="en-CA" dirty="0"/>
          </a:p>
        </p:txBody>
      </p:sp>
      <p:sp>
        <p:nvSpPr>
          <p:cNvPr id="3" name="Content Placeholder 2"/>
          <p:cNvSpPr>
            <a:spLocks noGrp="1"/>
          </p:cNvSpPr>
          <p:nvPr>
            <p:ph idx="1"/>
          </p:nvPr>
        </p:nvSpPr>
        <p:spPr/>
        <p:txBody>
          <a:bodyPr>
            <a:normAutofit/>
          </a:bodyPr>
          <a:lstStyle/>
          <a:p>
            <a:r>
              <a:rPr lang="en-CA" dirty="0" smtClean="0"/>
              <a:t>Here is our </a:t>
            </a:r>
            <a:r>
              <a:rPr lang="en-CA" dirty="0" err="1" smtClean="0">
                <a:latin typeface="Consolas" panose="020B0609020204030204" pitchFamily="49" charset="0"/>
              </a:rPr>
              <a:t>Linked_list</a:t>
            </a:r>
            <a:r>
              <a:rPr lang="en-CA" dirty="0" smtClean="0"/>
              <a:t> class so far:</a:t>
            </a:r>
          </a:p>
          <a:p>
            <a:pPr marL="800100" lvl="2" indent="0">
              <a:buNone/>
            </a:pPr>
            <a:r>
              <a:rPr lang="en-US" sz="1200" dirty="0">
                <a:latin typeface="Consolas" panose="020B0609020204030204" pitchFamily="49" charset="0"/>
              </a:rPr>
              <a:t>class </a:t>
            </a:r>
            <a:r>
              <a:rPr lang="en-US" sz="1200" dirty="0" smtClean="0">
                <a:latin typeface="Consolas" panose="020B0609020204030204" pitchFamily="49" charset="0"/>
              </a:rPr>
              <a:t>Node;</a:t>
            </a: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class </a:t>
            </a:r>
            <a:r>
              <a:rPr lang="en-US" sz="1200" dirty="0" err="1">
                <a:latin typeface="Consolas" panose="020B0609020204030204" pitchFamily="49" charset="0"/>
              </a:rPr>
              <a:t>Linked_list</a:t>
            </a:r>
            <a:r>
              <a:rPr lang="en-US" sz="1200" dirty="0">
                <a:latin typeface="Consolas" panose="020B0609020204030204" pitchFamily="49" charset="0"/>
              </a:rPr>
              <a: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class </a:t>
            </a:r>
            <a:r>
              <a:rPr lang="en-US" sz="1200" dirty="0" err="1">
                <a:latin typeface="Consolas" panose="020B0609020204030204" pitchFamily="49" charset="0"/>
              </a:rPr>
              <a:t>Linked_list</a:t>
            </a:r>
            <a:r>
              <a:rPr lang="en-US" sz="1200" dirty="0">
                <a:latin typeface="Consolas" panose="020B0609020204030204" pitchFamily="49" charset="0"/>
              </a:rPr>
              <a:t> {</a:t>
            </a:r>
          </a:p>
          <a:p>
            <a:pPr marL="800100" lvl="2" indent="0">
              <a:buNone/>
            </a:pPr>
            <a:r>
              <a:rPr lang="en-US" sz="1200" dirty="0" smtClean="0">
                <a:latin typeface="Consolas" panose="020B0609020204030204" pitchFamily="49" charset="0"/>
              </a:rPr>
              <a:t>    public</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a:t>
            </a:r>
            <a:r>
              <a:rPr lang="en-US" sz="1200" dirty="0" err="1" smtClean="0">
                <a:latin typeface="Consolas" panose="020B0609020204030204" pitchFamily="49" charset="0"/>
              </a:rPr>
              <a:t>Linked_list</a:t>
            </a:r>
            <a:r>
              <a:rPr lang="en-US" sz="1200" dirty="0" smtClean="0">
                <a:latin typeface="Consolas" panose="020B0609020204030204" pitchFamily="49" charset="0"/>
              </a:rPr>
              <a:t>();   // Constructor</a:t>
            </a: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a:t>
            </a:r>
            <a:r>
              <a:rPr lang="en-US" sz="1200" dirty="0" err="1">
                <a:latin typeface="Consolas" panose="020B0609020204030204" pitchFamily="49" charset="0"/>
              </a:rPr>
              <a:t>Linked_list</a:t>
            </a:r>
            <a:r>
              <a:rPr lang="en-US" sz="1200" dirty="0" smtClean="0">
                <a:latin typeface="Consolas" panose="020B0609020204030204" pitchFamily="49" charset="0"/>
              </a:rPr>
              <a:t>();   // Destructor</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bool empty() </a:t>
            </a:r>
            <a:r>
              <a:rPr lang="en-US" sz="1200" dirty="0">
                <a:latin typeface="Consolas" panose="020B0609020204030204" pitchFamily="49" charset="0"/>
              </a:rPr>
              <a:t>const;</a:t>
            </a:r>
          </a:p>
          <a:p>
            <a:pPr marL="800100" lvl="2" indent="0">
              <a:buNone/>
            </a:pPr>
            <a:r>
              <a:rPr lang="en-US" sz="1200" dirty="0" smtClean="0">
                <a:latin typeface="Consolas" panose="020B0609020204030204" pitchFamily="49" charset="0"/>
              </a:rPr>
              <a:t>        std::size_t size() const;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smtClean="0">
                <a:latin typeface="Consolas" panose="020B0609020204030204" pitchFamily="49" charset="0"/>
              </a:rPr>
              <a:t>double </a:t>
            </a:r>
            <a:r>
              <a:rPr lang="en-US" sz="1200" dirty="0" smtClean="0">
                <a:latin typeface="Consolas" panose="020B0609020204030204" pitchFamily="49" charset="0"/>
              </a:rPr>
              <a:t>front() const;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a:t>
            </a:r>
            <a:r>
              <a:rPr lang="en-US" sz="1200" dirty="0" smtClean="0">
                <a:latin typeface="Consolas" panose="020B0609020204030204" pitchFamily="49" charset="0"/>
              </a:rPr>
              <a:t>std::string </a:t>
            </a:r>
            <a:r>
              <a:rPr lang="en-US" sz="1200" dirty="0" err="1" smtClean="0">
                <a:latin typeface="Consolas" panose="020B0609020204030204" pitchFamily="49" charset="0"/>
              </a:rPr>
              <a:t>to_string</a:t>
            </a:r>
            <a:r>
              <a:rPr lang="en-US" sz="1200" dirty="0" smtClean="0">
                <a:latin typeface="Consolas" panose="020B0609020204030204" pitchFamily="49" charset="0"/>
              </a:rPr>
              <a:t>() </a:t>
            </a:r>
            <a:r>
              <a:rPr lang="en-US" sz="1200" dirty="0" smtClean="0">
                <a:latin typeface="Consolas" panose="020B0609020204030204" pitchFamily="49" charset="0"/>
              </a:rPr>
              <a:t>const;</a:t>
            </a:r>
          </a:p>
          <a:p>
            <a:pPr marL="800100" lvl="2" indent="0">
              <a:buNone/>
            </a:pPr>
            <a:r>
              <a:rPr lang="en-CA" sz="1200" dirty="0" smtClean="0">
                <a:latin typeface="Consolas" panose="020B0609020204030204" pitchFamily="49" charset="0"/>
              </a:rPr>
              <a:t>        std</a:t>
            </a:r>
            <a:r>
              <a:rPr lang="en-CA" sz="1200" dirty="0">
                <a:latin typeface="Consolas" panose="020B0609020204030204" pitchFamily="49" charset="0"/>
              </a:rPr>
              <a:t>::size_t </a:t>
            </a:r>
            <a:r>
              <a:rPr lang="en-CA" sz="1200" dirty="0" smtClean="0">
                <a:latin typeface="Consolas" panose="020B0609020204030204" pitchFamily="49" charset="0"/>
              </a:rPr>
              <a:t>find</a:t>
            </a:r>
            <a:r>
              <a:rPr lang="en-CA" sz="1200" dirty="0">
                <a:latin typeface="Consolas" panose="020B0609020204030204" pitchFamily="49" charset="0"/>
              </a:rPr>
              <a:t>( </a:t>
            </a:r>
            <a:r>
              <a:rPr lang="en-CA" sz="1200" dirty="0" smtClean="0">
                <a:latin typeface="Consolas" panose="020B0609020204030204" pitchFamily="49" charset="0"/>
              </a:rPr>
              <a:t>double </a:t>
            </a:r>
            <a:r>
              <a:rPr lang="en-CA" sz="1200" dirty="0" err="1" smtClean="0">
                <a:latin typeface="Consolas" panose="020B0609020204030204" pitchFamily="49" charset="0"/>
              </a:rPr>
              <a:t>const</a:t>
            </a:r>
            <a:r>
              <a:rPr lang="en-CA" sz="1200" dirty="0" smtClean="0">
                <a:latin typeface="Consolas" panose="020B0609020204030204" pitchFamily="49" charset="0"/>
              </a:rPr>
              <a:t> datum </a:t>
            </a:r>
            <a:r>
              <a:rPr lang="en-CA" sz="1200" dirty="0">
                <a:latin typeface="Consolas" panose="020B0609020204030204" pitchFamily="49" charset="0"/>
              </a:rPr>
              <a:t>) </a:t>
            </a:r>
            <a:r>
              <a:rPr lang="en-CA" sz="1200" dirty="0" err="1" smtClean="0">
                <a:latin typeface="Consolas" panose="020B0609020204030204" pitchFamily="49" charset="0"/>
              </a:rPr>
              <a:t>const</a:t>
            </a:r>
            <a:r>
              <a:rPr lang="en-CA"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double operator[]( std::</a:t>
            </a:r>
            <a:r>
              <a:rPr lang="en-US" sz="1200" dirty="0" err="1" smtClean="0">
                <a:latin typeface="Consolas" panose="020B0609020204030204" pitchFamily="49" charset="0"/>
              </a:rPr>
              <a:t>size_t</a:t>
            </a:r>
            <a:r>
              <a:rPr lang="en-US" sz="1200" dirty="0" smtClean="0">
                <a:latin typeface="Consolas" panose="020B0609020204030204" pitchFamily="49" charset="0"/>
              </a:rPr>
              <a:t> </a:t>
            </a:r>
            <a:r>
              <a:rPr lang="en-US" sz="1200" dirty="0" err="1" smtClean="0">
                <a:latin typeface="Consolas" panose="020B0609020204030204" pitchFamily="49" charset="0"/>
              </a:rPr>
              <a:t>const</a:t>
            </a:r>
            <a:r>
              <a:rPr lang="en-US" sz="1200" dirty="0" smtClean="0">
                <a:latin typeface="Consolas" panose="020B0609020204030204" pitchFamily="49" charset="0"/>
              </a:rPr>
              <a:t> n ) </a:t>
            </a:r>
            <a:r>
              <a:rPr lang="en-US" sz="1200" dirty="0" err="1" smtClean="0">
                <a:latin typeface="Consolas" panose="020B0609020204030204" pitchFamily="49" charset="0"/>
              </a:rPr>
              <a:t>const</a:t>
            </a:r>
            <a:r>
              <a:rPr lang="en-US" sz="1200" dirty="0" smtClean="0">
                <a:latin typeface="Consolas" panose="020B0609020204030204" pitchFamily="49" charset="0"/>
              </a:rPr>
              <a:t>;</a:t>
            </a:r>
            <a:endParaRPr lang="en-CA" sz="1200" dirty="0" smtClean="0">
              <a:latin typeface="Consolas" panose="020B0609020204030204" pitchFamily="49" charset="0"/>
            </a:endParaRP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void push_front( </a:t>
            </a:r>
            <a:r>
              <a:rPr lang="en-US" sz="1200" dirty="0" smtClean="0">
                <a:latin typeface="Consolas" panose="020B0609020204030204" pitchFamily="49" charset="0"/>
              </a:rPr>
              <a:t>double </a:t>
            </a:r>
            <a:r>
              <a:rPr lang="en-US" sz="1200" dirty="0" err="1" smtClean="0">
                <a:latin typeface="Consolas" panose="020B0609020204030204" pitchFamily="49" charset="0"/>
              </a:rPr>
              <a:t>const</a:t>
            </a:r>
            <a:r>
              <a:rPr lang="en-US" sz="1200" dirty="0" smtClean="0">
                <a:latin typeface="Consolas" panose="020B0609020204030204" pitchFamily="49" charset="0"/>
              </a:rPr>
              <a:t> </a:t>
            </a:r>
            <a:r>
              <a:rPr lang="en-US" sz="1200" dirty="0" err="1" smtClean="0">
                <a:latin typeface="Consolas" panose="020B0609020204030204" pitchFamily="49" charset="0"/>
              </a:rPr>
              <a:t>new_value</a:t>
            </a:r>
            <a:r>
              <a:rPr lang="en-US" sz="1200" dirty="0" smtClean="0">
                <a:latin typeface="Consolas" panose="020B0609020204030204" pitchFamily="49" charset="0"/>
              </a:rPr>
              <a:t> </a:t>
            </a:r>
            <a:r>
              <a:rPr lang="en-US" sz="1200" dirty="0" smtClean="0">
                <a:latin typeface="Consolas" panose="020B0609020204030204" pitchFamily="49" charset="0"/>
              </a:rPr>
              <a: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bool pop_front();</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void clear();</a:t>
            </a:r>
          </a:p>
          <a:p>
            <a:pPr marL="800100" lvl="2" indent="0">
              <a:buNone/>
            </a:pP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    private</a:t>
            </a:r>
            <a:r>
              <a:rPr lang="en-US" sz="1200" dirty="0">
                <a:latin typeface="Consolas" panose="020B0609020204030204" pitchFamily="49" charset="0"/>
              </a:rPr>
              <a:t>:</a:t>
            </a:r>
          </a:p>
          <a:p>
            <a:pPr marL="800100" lvl="2" indent="0">
              <a:buNone/>
            </a:pPr>
            <a:r>
              <a:rPr lang="en-US" sz="1200" dirty="0" smtClean="0">
                <a:latin typeface="Consolas" panose="020B0609020204030204" pitchFamily="49" charset="0"/>
              </a:rPr>
              <a:t>        Node </a:t>
            </a:r>
            <a:r>
              <a:rPr lang="en-US" sz="1200" dirty="0">
                <a:latin typeface="Consolas" panose="020B0609020204030204" pitchFamily="49" charset="0"/>
              </a:rPr>
              <a:t>*</a:t>
            </a:r>
            <a:r>
              <a:rPr lang="en-US" sz="1200" dirty="0" err="1" smtClean="0">
                <a:latin typeface="Consolas" panose="020B0609020204030204" pitchFamily="49" charset="0"/>
              </a:rPr>
              <a:t>p_list_head</a:t>
            </a:r>
            <a:r>
              <a:rPr lang="en-US" sz="1200" dirty="0" smtClean="0">
                <a:latin typeface="Consolas" panose="020B0609020204030204" pitchFamily="49" charset="0"/>
              </a:rPr>
              <a:t>_; </a:t>
            </a:r>
            <a:r>
              <a:rPr lang="en-US" sz="1200" dirty="0" smtClean="0">
                <a:latin typeface="Consolas" panose="020B0609020204030204" pitchFamily="49" charset="0"/>
              </a:rPr>
              <a:t>// Pointer to head node</a:t>
            </a:r>
            <a:endParaRPr lang="en-US" sz="1200" dirty="0">
              <a:latin typeface="Consolas" panose="020B0609020204030204" pitchFamily="49" charset="0"/>
            </a:endParaRPr>
          </a:p>
          <a:p>
            <a:pPr marL="800100" lvl="2" indent="0">
              <a:buNone/>
            </a:pPr>
            <a:r>
              <a:rPr lang="en-US" sz="1200" dirty="0" smtClean="0">
                <a:latin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791595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p:txBody>
          <a:bodyPr/>
          <a:lstStyle/>
          <a:p>
            <a:r>
              <a:rPr lang="en-US" dirty="0" smtClean="0"/>
              <a:t>New features:</a:t>
            </a:r>
          </a:p>
          <a:p>
            <a:pPr lvl="1"/>
            <a:r>
              <a:rPr lang="en-US" dirty="0" smtClean="0"/>
              <a:t>Member functions can access private member variables</a:t>
            </a:r>
          </a:p>
          <a:p>
            <a:pPr lvl="1"/>
            <a:r>
              <a:rPr lang="en-US" dirty="0" smtClean="0"/>
              <a:t>Users cannot access private member variables</a:t>
            </a:r>
          </a:p>
          <a:p>
            <a:pPr lvl="1"/>
            <a:r>
              <a:rPr lang="en-US" dirty="0" smtClean="0"/>
              <a:t>The constructor and destructor have no return type ever</a:t>
            </a:r>
          </a:p>
          <a:p>
            <a:pPr lvl="2"/>
            <a:r>
              <a:rPr lang="en-US" dirty="0" smtClean="0"/>
              <a:t>The only member functions not to have return types</a:t>
            </a:r>
          </a:p>
          <a:p>
            <a:pPr lvl="1"/>
            <a:r>
              <a:rPr lang="en-US" dirty="0" smtClean="0"/>
              <a:t>The constructor must first initialize all member variables</a:t>
            </a:r>
          </a:p>
          <a:p>
            <a:pPr lvl="1"/>
            <a:r>
              <a:rPr lang="en-US" dirty="0" smtClean="0"/>
              <a:t>The constructor and destructor are automatically called immediately after memory is allocated, and immediately before memory is deallocated, respectively</a:t>
            </a:r>
          </a:p>
          <a:p>
            <a:pPr lvl="1"/>
            <a:r>
              <a:rPr lang="en-US" dirty="0" smtClean="0"/>
              <a:t>Operators can be overloaded, and they are implemented as function calls</a:t>
            </a:r>
          </a:p>
          <a:p>
            <a:pPr lvl="2"/>
            <a:r>
              <a:rPr lang="en-US" dirty="0" smtClean="0"/>
              <a:t>The compiler converts operator notation into function calls</a:t>
            </a:r>
            <a:endParaRPr lang="en-CA" dirty="0"/>
          </a:p>
        </p:txBody>
      </p:sp>
    </p:spTree>
    <p:extLst>
      <p:ext uri="{BB962C8B-B14F-4D97-AF65-F5344CB8AC3E}">
        <p14:creationId xmlns:p14="http://schemas.microsoft.com/office/powerpoint/2010/main" val="841751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Know how to create a simple linked list class</a:t>
            </a:r>
          </a:p>
          <a:p>
            <a:pPr lvl="1"/>
            <a:r>
              <a:rPr lang="en-CA" dirty="0" smtClean="0"/>
              <a:t>Understand how member functions can implement most of the operations in question</a:t>
            </a:r>
          </a:p>
          <a:p>
            <a:pPr lvl="1"/>
            <a:r>
              <a:rPr lang="en-CA" dirty="0" smtClean="0"/>
              <a:t>Know how to step through a linked list</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::empty()</a:t>
            </a:r>
            <a:endParaRPr lang="en-CA" dirty="0"/>
          </a:p>
        </p:txBody>
      </p:sp>
      <p:sp>
        <p:nvSpPr>
          <p:cNvPr id="3" name="Content Placeholder 2"/>
          <p:cNvSpPr>
            <a:spLocks noGrp="1"/>
          </p:cNvSpPr>
          <p:nvPr>
            <p:ph idx="1"/>
          </p:nvPr>
        </p:nvSpPr>
        <p:spPr/>
        <p:txBody>
          <a:bodyPr/>
          <a:lstStyle/>
          <a:p>
            <a:r>
              <a:rPr lang="en-CA" dirty="0" smtClean="0"/>
              <a:t>How does the user interact with this linked list?</a:t>
            </a:r>
          </a:p>
          <a:p>
            <a:pPr lvl="1"/>
            <a:r>
              <a:rPr lang="en-CA" dirty="0" smtClean="0"/>
              <a:t>Through functions written by the author of the class</a:t>
            </a:r>
          </a:p>
          <a:p>
            <a:pPr marL="1257300" lvl="3" indent="0">
              <a:buNone/>
            </a:pPr>
            <a:r>
              <a:rPr lang="en-CA" sz="1600" dirty="0" smtClean="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bool empty() </a:t>
            </a:r>
            <a:r>
              <a:rPr lang="en-US" sz="1600" b="1" dirty="0" err="1" smtClean="0">
                <a:solidFill>
                  <a:schemeClr val="accent6">
                    <a:lumMod val="75000"/>
                  </a:schemeClr>
                </a:solidFill>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smtClean="0">
                <a:latin typeface="Consolas" panose="020B0609020204030204" pitchFamily="49" charset="0"/>
                <a:cs typeface="Consolas" panose="020B0609020204030204" pitchFamily="49" charset="0"/>
              </a:rPr>
              <a:t>};</a:t>
            </a:r>
          </a:p>
          <a:p>
            <a:pPr marL="1257300" lvl="3" indent="0">
              <a:buNone/>
            </a:pPr>
            <a:endParaRPr lang="en-US" sz="1600" dirty="0">
              <a:latin typeface="Consolas" panose="020B0609020204030204" pitchFamily="49" charset="0"/>
              <a:cs typeface="Consolas" panose="020B0609020204030204" pitchFamily="49" charset="0"/>
            </a:endParaRPr>
          </a:p>
          <a:p>
            <a:pPr marL="1257300" lvl="3" indent="0">
              <a:buNone/>
            </a:pPr>
            <a:r>
              <a:rPr lang="en-US" sz="1600" b="1" dirty="0" smtClean="0">
                <a:solidFill>
                  <a:srgbClr val="0070C0"/>
                </a:solidFill>
                <a:latin typeface="Consolas" panose="020B0609020204030204" pitchFamily="49" charset="0"/>
                <a:cs typeface="Consolas" panose="020B0609020204030204" pitchFamily="49" charset="0"/>
              </a:rPr>
              <a:t>bool</a:t>
            </a:r>
            <a:r>
              <a:rPr lang="en-US" sz="1600" dirty="0" smtClean="0">
                <a:latin typeface="Consolas" panose="020B0609020204030204" pitchFamily="49" charset="0"/>
                <a:cs typeface="Consolas" panose="020B0609020204030204" pitchFamily="49" charset="0"/>
              </a:rPr>
              <a:t> </a:t>
            </a:r>
            <a:r>
              <a:rPr lang="en-US" sz="1600" b="1" dirty="0" err="1" smtClean="0">
                <a:solidFill>
                  <a:srgbClr val="FF0000"/>
                </a:solidFill>
                <a:latin typeface="Consolas" panose="020B0609020204030204" pitchFamily="49" charset="0"/>
                <a:cs typeface="Consolas" panose="020B0609020204030204" pitchFamily="49" charset="0"/>
              </a:rPr>
              <a:t>Linked_list</a:t>
            </a:r>
            <a:r>
              <a:rPr lang="en-US" sz="1600" b="1" dirty="0" smtClean="0">
                <a:solidFill>
                  <a:srgbClr val="FF0000"/>
                </a:solidFill>
                <a:latin typeface="Consolas" panose="020B0609020204030204" pitchFamily="49" charset="0"/>
                <a:cs typeface="Consolas" panose="020B0609020204030204" pitchFamily="49" charset="0"/>
              </a:rPr>
              <a:t>::</a:t>
            </a:r>
            <a:r>
              <a:rPr lang="en-US" sz="1600" dirty="0" smtClean="0">
                <a:solidFill>
                  <a:srgbClr val="0070C0"/>
                </a:solidFill>
                <a:latin typeface="Consolas" panose="020B0609020204030204" pitchFamily="49" charset="0"/>
                <a:cs typeface="Consolas" panose="020B0609020204030204" pitchFamily="49" charset="0"/>
              </a:rPr>
              <a:t>empty() </a:t>
            </a:r>
            <a:r>
              <a:rPr lang="en-US" sz="1600" b="1" dirty="0" err="1" smtClean="0">
                <a:solidFill>
                  <a:schemeClr val="accent6">
                    <a:lumMod val="75000"/>
                  </a:schemeClr>
                </a:solidFill>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 </a:t>
            </a:r>
            <a:r>
              <a:rPr lang="en-US" sz="1600" dirty="0" err="1" smtClean="0">
                <a:latin typeface="Consolas" panose="020B0609020204030204" pitchFamily="49" charset="0"/>
                <a:cs typeface="Consolas" panose="020B0609020204030204" pitchFamily="49" charset="0"/>
              </a:rPr>
              <a:t>p_list_head</a:t>
            </a:r>
            <a:r>
              <a:rPr lang="en-US" sz="1600" dirty="0" smtClean="0">
                <a:latin typeface="Consolas" panose="020B0609020204030204" pitchFamily="49" charset="0"/>
                <a:cs typeface="Consolas" panose="020B0609020204030204" pitchFamily="49" charset="0"/>
              </a:rPr>
              <a:t>_ == </a:t>
            </a:r>
            <a:r>
              <a:rPr lang="en-US" sz="1600" dirty="0" err="1" smtClean="0">
                <a:latin typeface="Consolas" panose="020B0609020204030204" pitchFamily="49" charset="0"/>
                <a:cs typeface="Consolas" panose="020B0609020204030204" pitchFamily="49" charset="0"/>
              </a:rPr>
              <a:t>nullptr</a:t>
            </a:r>
            <a:r>
              <a:rPr lang="en-US" sz="1600" dirty="0" smtClean="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5292080" y="2780928"/>
            <a:ext cx="2400016" cy="923330"/>
          </a:xfrm>
          <a:prstGeom prst="rect">
            <a:avLst/>
          </a:prstGeom>
          <a:noFill/>
        </p:spPr>
        <p:txBody>
          <a:bodyPr wrap="none" rtlCol="0">
            <a:spAutoFit/>
          </a:bodyPr>
          <a:lstStyle/>
          <a:p>
            <a:r>
              <a:rPr lang="en-US" dirty="0" smtClean="0">
                <a:solidFill>
                  <a:srgbClr val="0070C0"/>
                </a:solidFill>
                <a:latin typeface="Georgia" panose="02040502050405020303" pitchFamily="18" charset="0"/>
              </a:rPr>
              <a:t>The member function</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bool empty()</a:t>
            </a:r>
            <a:endParaRPr lang="en-US" dirty="0">
              <a:solidFill>
                <a:srgbClr val="0070C0"/>
              </a:solidFill>
              <a:latin typeface="Georgia" panose="02040502050405020303" pitchFamily="18" charset="0"/>
            </a:endParaRPr>
          </a:p>
          <a:p>
            <a:r>
              <a:rPr lang="en-US" dirty="0" smtClean="0">
                <a:solidFill>
                  <a:srgbClr val="0070C0"/>
                </a:solidFill>
                <a:latin typeface="Georgia" panose="02040502050405020303" pitchFamily="18" charset="0"/>
              </a:rPr>
              <a:t>is declared here</a:t>
            </a:r>
          </a:p>
        </p:txBody>
      </p:sp>
      <p:sp>
        <p:nvSpPr>
          <p:cNvPr id="5" name="TextBox 4"/>
          <p:cNvSpPr txBox="1"/>
          <p:nvPr/>
        </p:nvSpPr>
        <p:spPr>
          <a:xfrm>
            <a:off x="5580112" y="3933056"/>
            <a:ext cx="3292889" cy="923330"/>
          </a:xfrm>
          <a:prstGeom prst="rect">
            <a:avLst/>
          </a:prstGeom>
          <a:noFill/>
        </p:spPr>
        <p:txBody>
          <a:bodyPr wrap="none" rtlCol="0">
            <a:spAutoFit/>
          </a:bodyPr>
          <a:lstStyle/>
          <a:p>
            <a:r>
              <a:rPr lang="en-US" dirty="0" smtClean="0">
                <a:solidFill>
                  <a:schemeClr val="accent6">
                    <a:lumMod val="75000"/>
                  </a:schemeClr>
                </a:solidFill>
                <a:latin typeface="Georgia" panose="02040502050405020303" pitchFamily="18" charset="0"/>
              </a:rPr>
              <a:t>The keyword </a:t>
            </a:r>
            <a:r>
              <a:rPr lang="en-US" b="1" dirty="0" err="1" smtClean="0">
                <a:solidFill>
                  <a:schemeClr val="accent6">
                    <a:lumMod val="75000"/>
                  </a:schemeClr>
                </a:solidFill>
                <a:latin typeface="Consolas" panose="020B0609020204030204" pitchFamily="49" charset="0"/>
              </a:rPr>
              <a:t>const</a:t>
            </a:r>
            <a:r>
              <a:rPr lang="en-US" dirty="0" smtClean="0">
                <a:solidFill>
                  <a:schemeClr val="accent6">
                    <a:lumMod val="75000"/>
                  </a:schemeClr>
                </a:solidFill>
                <a:latin typeface="Georgia" panose="02040502050405020303" pitchFamily="18" charset="0"/>
              </a:rPr>
              <a:t> says that</a:t>
            </a:r>
          </a:p>
          <a:p>
            <a:r>
              <a:rPr lang="en-US" dirty="0" smtClean="0">
                <a:solidFill>
                  <a:schemeClr val="accent6">
                    <a:lumMod val="75000"/>
                  </a:schemeClr>
                </a:solidFill>
                <a:latin typeface="Georgia" panose="02040502050405020303" pitchFamily="18" charset="0"/>
              </a:rPr>
              <a:t>this member function cannot</a:t>
            </a:r>
          </a:p>
          <a:p>
            <a:r>
              <a:rPr lang="en-US" dirty="0" smtClean="0">
                <a:solidFill>
                  <a:schemeClr val="accent6">
                    <a:lumMod val="75000"/>
                  </a:schemeClr>
                </a:solidFill>
                <a:latin typeface="Georgia" panose="02040502050405020303" pitchFamily="18" charset="0"/>
              </a:rPr>
              <a:t>assign to any member variable</a:t>
            </a:r>
          </a:p>
        </p:txBody>
      </p:sp>
      <p:sp>
        <p:nvSpPr>
          <p:cNvPr id="6" name="TextBox 5"/>
          <p:cNvSpPr txBox="1"/>
          <p:nvPr/>
        </p:nvSpPr>
        <p:spPr>
          <a:xfrm>
            <a:off x="3275856" y="5589240"/>
            <a:ext cx="5841664" cy="1200329"/>
          </a:xfrm>
          <a:prstGeom prst="rect">
            <a:avLst/>
          </a:prstGeom>
          <a:noFill/>
        </p:spPr>
        <p:txBody>
          <a:bodyPr wrap="none" rtlCol="0">
            <a:spAutoFit/>
          </a:bodyPr>
          <a:lstStyle/>
          <a:p>
            <a:r>
              <a:rPr lang="en-US" dirty="0" smtClean="0">
                <a:solidFill>
                  <a:srgbClr val="FF0000"/>
                </a:solidFill>
                <a:latin typeface="Georgia" panose="02040502050405020303" pitchFamily="18" charset="0"/>
              </a:rPr>
              <a:t>The </a:t>
            </a:r>
            <a:r>
              <a:rPr lang="en-US" dirty="0" err="1" smtClean="0">
                <a:solidFill>
                  <a:srgbClr val="FF0000"/>
                </a:solidFill>
                <a:latin typeface="Consolas" panose="020B0609020204030204" pitchFamily="49" charset="0"/>
              </a:rPr>
              <a:t>Linked_list</a:t>
            </a:r>
            <a:r>
              <a:rPr lang="en-US" dirty="0" smtClean="0">
                <a:solidFill>
                  <a:srgbClr val="FF0000"/>
                </a:solidFill>
                <a:latin typeface="Consolas" panose="020B0609020204030204" pitchFamily="49" charset="0"/>
              </a:rPr>
              <a:t>::</a:t>
            </a:r>
            <a:r>
              <a:rPr lang="en-US" dirty="0" smtClean="0">
                <a:solidFill>
                  <a:srgbClr val="FF0000"/>
                </a:solidFill>
                <a:latin typeface="Georgia" panose="02040502050405020303" pitchFamily="18" charset="0"/>
              </a:rPr>
              <a:t> indicates to the compiler</a:t>
            </a:r>
          </a:p>
          <a:p>
            <a:r>
              <a:rPr lang="en-US" dirty="0" smtClean="0">
                <a:solidFill>
                  <a:srgbClr val="FF0000"/>
                </a:solidFill>
                <a:latin typeface="Georgia" panose="02040502050405020303" pitchFamily="18" charset="0"/>
              </a:rPr>
              <a:t>that the member function </a:t>
            </a:r>
            <a:r>
              <a:rPr lang="en-US" b="1" dirty="0" smtClean="0">
                <a:solidFill>
                  <a:srgbClr val="0070C0"/>
                </a:solidFill>
                <a:latin typeface="Consolas" panose="020B0609020204030204" pitchFamily="49" charset="0"/>
                <a:cs typeface="Consolas" panose="020B0609020204030204" pitchFamily="49" charset="0"/>
              </a:rPr>
              <a:t>bool empty()</a:t>
            </a:r>
            <a:r>
              <a:rPr lang="en-US" dirty="0" smtClean="0">
                <a:solidFill>
                  <a:srgbClr val="FF0000"/>
                </a:solidFill>
                <a:latin typeface="Georgia" panose="02040502050405020303" pitchFamily="18" charset="0"/>
              </a:rPr>
              <a:t> is associated</a:t>
            </a:r>
          </a:p>
          <a:p>
            <a:r>
              <a:rPr lang="en-US" dirty="0" smtClean="0">
                <a:solidFill>
                  <a:srgbClr val="FF0000"/>
                </a:solidFill>
                <a:latin typeface="Georgia" panose="02040502050405020303" pitchFamily="18" charset="0"/>
              </a:rPr>
              <a:t>with the class </a:t>
            </a:r>
            <a:r>
              <a:rPr lang="en-US" dirty="0" err="1" smtClean="0">
                <a:solidFill>
                  <a:srgbClr val="FF0000"/>
                </a:solidFill>
                <a:latin typeface="Consolas" panose="020B0609020204030204" pitchFamily="49" charset="0"/>
              </a:rPr>
              <a:t>Linked_list</a:t>
            </a:r>
            <a:endParaRPr lang="en-US" dirty="0" smtClean="0">
              <a:solidFill>
                <a:srgbClr val="FF0000"/>
              </a:solidFill>
              <a:latin typeface="Consolas" panose="020B0609020204030204" pitchFamily="49" charset="0"/>
            </a:endParaRPr>
          </a:p>
          <a:p>
            <a:r>
              <a:rPr lang="en-US" dirty="0">
                <a:solidFill>
                  <a:srgbClr val="FF0000"/>
                </a:solidFill>
                <a:latin typeface="Georgia" panose="02040502050405020303" pitchFamily="18" charset="0"/>
              </a:rPr>
              <a:t> – </a:t>
            </a:r>
            <a:r>
              <a:rPr lang="en-US" dirty="0" smtClean="0">
                <a:solidFill>
                  <a:srgbClr val="FF0000"/>
                </a:solidFill>
                <a:latin typeface="Georgia" panose="02040502050405020303" pitchFamily="18" charset="0"/>
              </a:rPr>
              <a:t>This is the member function’s </a:t>
            </a:r>
            <a:r>
              <a:rPr lang="en-US" i="1" dirty="0" smtClean="0">
                <a:solidFill>
                  <a:srgbClr val="FF0000"/>
                </a:solidFill>
                <a:latin typeface="Georgia" panose="02040502050405020303" pitchFamily="18" charset="0"/>
              </a:rPr>
              <a:t>definition</a:t>
            </a:r>
            <a:endParaRPr lang="en-CA" i="1"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463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smtClean="0">
                <a:latin typeface="Consolas" panose="020B0609020204030204" pitchFamily="49" charset="0"/>
              </a:rPr>
              <a:t>::empty()</a:t>
            </a:r>
            <a:endParaRPr lang="en-CA" dirty="0"/>
          </a:p>
        </p:txBody>
      </p:sp>
      <p:sp>
        <p:nvSpPr>
          <p:cNvPr id="3" name="Content Placeholder 2"/>
          <p:cNvSpPr>
            <a:spLocks noGrp="1"/>
          </p:cNvSpPr>
          <p:nvPr>
            <p:ph idx="1"/>
          </p:nvPr>
        </p:nvSpPr>
        <p:spPr>
          <a:xfrm>
            <a:off x="457200" y="1600200"/>
            <a:ext cx="8363272" cy="4525963"/>
          </a:xfrm>
        </p:spPr>
        <p:txBody>
          <a:bodyPr>
            <a:normAutofit fontScale="85000" lnSpcReduction="20000"/>
          </a:bodyPr>
          <a:lstStyle/>
          <a:p>
            <a:pPr lvl="0"/>
            <a:r>
              <a:rPr lang="en-CA" sz="2400" dirty="0" smtClean="0">
                <a:solidFill>
                  <a:prstClr val="black"/>
                </a:solidFill>
              </a:rPr>
              <a:t>We can now use this member function just like we access member variables:</a:t>
            </a:r>
          </a:p>
          <a:p>
            <a:pPr marL="1257300" lvl="3" indent="0">
              <a:buNone/>
            </a:pPr>
            <a:r>
              <a:rPr lang="en-US" sz="1900" dirty="0" smtClean="0">
                <a:latin typeface="Consolas" panose="020B0609020204030204" pitchFamily="49" charset="0"/>
                <a:cs typeface="Consolas" panose="020B0609020204030204" pitchFamily="49" charset="0"/>
              </a:rPr>
              <a:t>int main() {</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my_list</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a:latin typeface="Consolas" panose="020B0609020204030204" pitchFamily="49" charset="0"/>
                <a:cs typeface="Consolas" panose="020B0609020204030204" pitchFamily="49" charset="0"/>
              </a:rPr>
              <a:t>std::</a:t>
            </a:r>
            <a:r>
              <a:rPr lang="en-US" sz="1900" dirty="0" err="1">
                <a:latin typeface="Consolas" panose="020B0609020204030204" pitchFamily="49" charset="0"/>
                <a:cs typeface="Consolas" panose="020B0609020204030204" pitchFamily="49" charset="0"/>
              </a:rPr>
              <a:t>cout</a:t>
            </a:r>
            <a:r>
              <a:rPr lang="en-US" sz="1900" dirty="0">
                <a:latin typeface="Consolas" panose="020B0609020204030204" pitchFamily="49" charset="0"/>
                <a:cs typeface="Consolas" panose="020B0609020204030204" pitchFamily="49" charset="0"/>
              </a:rPr>
              <a:t> &lt;&lt; "Empty: " &lt;&lt; </a:t>
            </a:r>
            <a:r>
              <a:rPr lang="en-US" sz="1900" dirty="0" err="1">
                <a:latin typeface="Consolas" panose="020B0609020204030204" pitchFamily="49" charset="0"/>
                <a:cs typeface="Consolas" panose="020B0609020204030204" pitchFamily="49" charset="0"/>
              </a:rPr>
              <a:t>my_list.empty</a:t>
            </a:r>
            <a:r>
              <a:rPr lang="en-US" sz="1900" dirty="0">
                <a:latin typeface="Consolas" panose="020B0609020204030204" pitchFamily="49" charset="0"/>
                <a:cs typeface="Consolas" panose="020B0609020204030204" pitchFamily="49" charset="0"/>
              </a:rPr>
              <a:t>() &lt;&lt; std::</a:t>
            </a:r>
            <a:r>
              <a:rPr lang="en-US" sz="1900" dirty="0" err="1">
                <a:latin typeface="Consolas" panose="020B0609020204030204" pitchFamily="49" charset="0"/>
                <a:cs typeface="Consolas" panose="020B0609020204030204" pitchFamily="49" charset="0"/>
              </a:rPr>
              <a:t>endl</a:t>
            </a:r>
            <a:r>
              <a:rPr lang="en-US" sz="1900" dirty="0" smtClean="0">
                <a:latin typeface="Consolas" panose="020B0609020204030204" pitchFamily="49" charset="0"/>
                <a:cs typeface="Consolas" panose="020B0609020204030204" pitchFamily="49" charset="0"/>
              </a:rPr>
              <a:t>;</a:t>
            </a: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 new </a:t>
            </a:r>
            <a:r>
              <a:rPr lang="en-US" sz="1900" dirty="0" err="1" smtClean="0">
                <a:latin typeface="Consolas" panose="020B0609020204030204" pitchFamily="49" charset="0"/>
                <a:cs typeface="Consolas" panose="020B0609020204030204" pitchFamily="49" charset="0"/>
              </a:rPr>
              <a:t>Linked_list</a:t>
            </a:r>
            <a:r>
              <a:rPr lang="en-US" sz="1900" dirty="0" smtClean="0">
                <a:latin typeface="Consolas" panose="020B0609020204030204" pitchFamily="49" charset="0"/>
                <a:cs typeface="Consolas" panose="020B0609020204030204" pitchFamily="49" charset="0"/>
              </a:rPr>
              <a:t>{} };</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std::</a:t>
            </a:r>
            <a:r>
              <a:rPr lang="en-US" sz="1900" dirty="0" err="1" smtClean="0">
                <a:latin typeface="Consolas" panose="020B0609020204030204" pitchFamily="49" charset="0"/>
                <a:cs typeface="Consolas" panose="020B0609020204030204" pitchFamily="49" charset="0"/>
              </a:rPr>
              <a:t>cout</a:t>
            </a:r>
            <a:r>
              <a:rPr lang="en-US" sz="1900" dirty="0" smtClean="0">
                <a:latin typeface="Consolas" panose="020B0609020204030204" pitchFamily="49" charset="0"/>
                <a:cs typeface="Consolas" panose="020B0609020204030204" pitchFamily="49" charset="0"/>
              </a:rPr>
              <a:t> &lt;&lt; </a:t>
            </a:r>
            <a:r>
              <a:rPr lang="en-US" sz="1900" dirty="0">
                <a:latin typeface="Consolas" panose="020B0609020204030204" pitchFamily="49" charset="0"/>
                <a:cs typeface="Consolas" panose="020B0609020204030204" pitchFamily="49" charset="0"/>
              </a:rPr>
              <a:t>"Empty: " &lt;&lt;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-&gt;empty()</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&lt;&lt; std::</a:t>
            </a:r>
            <a:r>
              <a:rPr lang="en-US" sz="1900" dirty="0" err="1" smtClean="0">
                <a:latin typeface="Consolas" panose="020B0609020204030204" pitchFamily="49" charset="0"/>
                <a:cs typeface="Consolas" panose="020B0609020204030204" pitchFamily="49" charset="0"/>
              </a:rPr>
              <a:t>endl</a:t>
            </a:r>
            <a:r>
              <a:rPr lang="en-US" sz="1900" dirty="0" smtClean="0">
                <a:latin typeface="Consolas" panose="020B0609020204030204" pitchFamily="49" charset="0"/>
                <a:cs typeface="Consolas" panose="020B0609020204030204" pitchFamily="49" charset="0"/>
              </a:rPr>
              <a:t>;</a:t>
            </a:r>
          </a:p>
          <a:p>
            <a:pPr marL="1257300" lvl="3" indent="0">
              <a:buNone/>
            </a:pPr>
            <a:r>
              <a:rPr lang="en-US" sz="1900" dirty="0">
                <a:latin typeface="Consolas" panose="020B0609020204030204" pitchFamily="49" charset="0"/>
                <a:cs typeface="Consolas" panose="020B0609020204030204" pitchFamily="49" charset="0"/>
              </a:rPr>
              <a:t> </a:t>
            </a:r>
            <a:r>
              <a:rPr lang="en-US" sz="1900" dirty="0" smtClean="0">
                <a:latin typeface="Consolas" panose="020B0609020204030204" pitchFamily="49" charset="0"/>
                <a:cs typeface="Consolas" panose="020B0609020204030204" pitchFamily="49" charset="0"/>
              </a:rPr>
              <a:t>   delete </a:t>
            </a:r>
            <a:r>
              <a:rPr lang="en-US" sz="1900" dirty="0" err="1" smtClean="0">
                <a:latin typeface="Consolas" panose="020B0609020204030204" pitchFamily="49" charset="0"/>
                <a:cs typeface="Consolas" panose="020B0609020204030204" pitchFamily="49" charset="0"/>
              </a:rPr>
              <a:t>p_another_list</a:t>
            </a:r>
            <a:r>
              <a:rPr lang="en-US" sz="1900" dirty="0" smtClean="0">
                <a:latin typeface="Consolas" panose="020B0609020204030204" pitchFamily="49" charset="0"/>
                <a:cs typeface="Consolas" panose="020B0609020204030204" pitchFamily="49" charset="0"/>
              </a:rPr>
              <a:t>;</a:t>
            </a:r>
            <a:endParaRPr lang="en-US" sz="1900" dirty="0">
              <a:latin typeface="Consolas" panose="020B0609020204030204" pitchFamily="49" charset="0"/>
              <a:cs typeface="Consolas" panose="020B0609020204030204" pitchFamily="49" charset="0"/>
            </a:endParaRPr>
          </a:p>
          <a:p>
            <a:pPr marL="1257300" lvl="3" indent="0">
              <a:buNone/>
            </a:pPr>
            <a:endParaRPr lang="en-US" sz="1900" dirty="0">
              <a:latin typeface="Consolas" panose="020B0609020204030204" pitchFamily="49" charset="0"/>
              <a:cs typeface="Consolas" panose="020B0609020204030204" pitchFamily="49" charset="0"/>
            </a:endParaRPr>
          </a:p>
          <a:p>
            <a:pPr marL="1257300" lvl="3" indent="0">
              <a:buNone/>
            </a:pPr>
            <a:r>
              <a:rPr lang="en-US" sz="1900" dirty="0" smtClean="0">
                <a:latin typeface="Consolas" panose="020B0609020204030204" pitchFamily="49" charset="0"/>
                <a:cs typeface="Consolas" panose="020B0609020204030204" pitchFamily="49" charset="0"/>
              </a:rPr>
              <a:t>    return 0;</a:t>
            </a:r>
          </a:p>
          <a:p>
            <a:pPr marL="1257300" lvl="3" indent="0">
              <a:buNone/>
            </a:pPr>
            <a:r>
              <a:rPr lang="en-US" sz="1900" dirty="0">
                <a:latin typeface="Consolas" panose="020B0609020204030204" pitchFamily="49" charset="0"/>
                <a:cs typeface="Consolas" panose="020B0609020204030204" pitchFamily="49" charset="0"/>
              </a:rPr>
              <a:t>}</a:t>
            </a:r>
            <a:endParaRPr lang="en-CA" sz="1900" dirty="0" smtClean="0">
              <a:latin typeface="Consolas" panose="020B0609020204030204" pitchFamily="49" charset="0"/>
              <a:cs typeface="Consolas" panose="020B0609020204030204" pitchFamily="49" charset="0"/>
            </a:endParaRPr>
          </a:p>
        </p:txBody>
      </p:sp>
      <p:sp>
        <p:nvSpPr>
          <p:cNvPr id="4" name="TextBox 3"/>
          <p:cNvSpPr txBox="1"/>
          <p:nvPr/>
        </p:nvSpPr>
        <p:spPr>
          <a:xfrm>
            <a:off x="5962097" y="3862789"/>
            <a:ext cx="1704313" cy="923330"/>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Empty: 1</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Empty: 1</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25054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nsolas" panose="020B0609020204030204" pitchFamily="49" charset="0"/>
              </a:rPr>
              <a:t>Linked_list</a:t>
            </a:r>
            <a:r>
              <a:rPr lang="en-US" dirty="0">
                <a:latin typeface="Consolas" panose="020B0609020204030204" pitchFamily="49" charset="0"/>
              </a:rPr>
              <a:t>::size()</a:t>
            </a:r>
            <a:endParaRPr lang="en-CA" dirty="0"/>
          </a:p>
        </p:txBody>
      </p:sp>
      <p:sp>
        <p:nvSpPr>
          <p:cNvPr id="3" name="Content Placeholder 2"/>
          <p:cNvSpPr>
            <a:spLocks noGrp="1"/>
          </p:cNvSpPr>
          <p:nvPr>
            <p:ph idx="1"/>
          </p:nvPr>
        </p:nvSpPr>
        <p:spPr/>
        <p:txBody>
          <a:bodyPr/>
          <a:lstStyle/>
          <a:p>
            <a:r>
              <a:rPr lang="en-CA" dirty="0" smtClean="0"/>
              <a:t>Here is another member function:</a:t>
            </a:r>
          </a:p>
          <a:p>
            <a:pPr lvl="1"/>
            <a:r>
              <a:rPr lang="en-CA" dirty="0" smtClean="0"/>
              <a:t>This returns the number of items in the linked list</a:t>
            </a:r>
          </a:p>
          <a:p>
            <a:pPr marL="1257300" lvl="3" indent="0">
              <a:buNone/>
            </a:pPr>
            <a:r>
              <a:rPr lang="en-CA" sz="1600" dirty="0" smtClean="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Linked_list</a:t>
            </a:r>
            <a:r>
              <a:rPr lang="en-CA" sz="1600" dirty="0">
                <a:latin typeface="Consolas" panose="020B0609020204030204" pitchFamily="49" charset="0"/>
                <a:cs typeface="Consolas" panose="020B0609020204030204" pitchFamily="49" charset="0"/>
              </a:rPr>
              <a:t> {</a:t>
            </a:r>
          </a:p>
          <a:p>
            <a:pPr marL="1257300" lvl="3" indent="0">
              <a:buNone/>
            </a:pPr>
            <a:r>
              <a:rPr lang="en-US" sz="1600" dirty="0">
                <a:latin typeface="Consolas" panose="020B0609020204030204" pitchFamily="49" charset="0"/>
                <a:cs typeface="Consolas" panose="020B0609020204030204" pitchFamily="49" charset="0"/>
              </a:rPr>
              <a:t>    public:</a:t>
            </a:r>
          </a:p>
          <a:p>
            <a:pPr marL="1257300" lvl="3"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Linked_list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bool empty() </a:t>
            </a:r>
            <a:r>
              <a:rPr lang="en-US" sz="1600" dirty="0" err="1" smtClean="0">
                <a:latin typeface="Consolas" panose="020B0609020204030204" pitchFamily="49" charset="0"/>
                <a:cs typeface="Consolas" panose="020B0609020204030204" pitchFamily="49" charset="0"/>
              </a:rPr>
              <a:t>const</a:t>
            </a:r>
            <a:r>
              <a:rPr lang="en-US" sz="1600" dirty="0" smtClean="0">
                <a:latin typeface="Consolas" panose="020B0609020204030204" pitchFamily="49" charset="0"/>
                <a:cs typeface="Consolas" panose="020B0609020204030204" pitchFamily="49" charset="0"/>
              </a:rPr>
              <a:t>;</a:t>
            </a:r>
          </a:p>
          <a:p>
            <a:pPr marL="1257300" lvl="3" indent="0">
              <a:buNone/>
            </a:pPr>
            <a:r>
              <a:rPr lang="en-US" sz="1600" dirty="0" smtClean="0">
                <a:latin typeface="Consolas" panose="020B0609020204030204" pitchFamily="49" charset="0"/>
                <a:cs typeface="Consolas" panose="020B0609020204030204" pitchFamily="49" charset="0"/>
              </a:rPr>
              <a:t>        </a:t>
            </a:r>
            <a:r>
              <a:rPr lang="en-US" sz="1600" b="1" dirty="0" smtClean="0">
                <a:solidFill>
                  <a:srgbClr val="0070C0"/>
                </a:solidFill>
                <a:latin typeface="Consolas" panose="020B0609020204030204" pitchFamily="49" charset="0"/>
                <a:cs typeface="Consolas" panose="020B0609020204030204" pitchFamily="49" charset="0"/>
              </a:rPr>
              <a:t>std::</a:t>
            </a:r>
            <a:r>
              <a:rPr lang="en-US" sz="1600" b="1" dirty="0" err="1" smtClean="0">
                <a:solidFill>
                  <a:srgbClr val="0070C0"/>
                </a:solidFill>
                <a:latin typeface="Consolas" panose="020B0609020204030204" pitchFamily="49" charset="0"/>
                <a:cs typeface="Consolas" panose="020B0609020204030204" pitchFamily="49" charset="0"/>
              </a:rPr>
              <a:t>size_t</a:t>
            </a:r>
            <a:r>
              <a:rPr lang="en-US" sz="1600" b="1" dirty="0" smtClean="0">
                <a:solidFill>
                  <a:srgbClr val="0070C0"/>
                </a:solidFill>
                <a:latin typeface="Consolas" panose="020B0609020204030204" pitchFamily="49" charset="0"/>
                <a:cs typeface="Consolas" panose="020B0609020204030204" pitchFamily="49" charset="0"/>
              </a:rPr>
              <a:t> size() </a:t>
            </a:r>
            <a:r>
              <a:rPr lang="en-US" sz="1600" b="1" dirty="0" err="1">
                <a:solidFill>
                  <a:schemeClr val="accent6">
                    <a:lumMod val="75000"/>
                  </a:schemeClr>
                </a:solidFill>
                <a:latin typeface="Consolas" panose="020B0609020204030204" pitchFamily="49" charset="0"/>
                <a:cs typeface="Consolas" panose="020B0609020204030204" pitchFamily="49" charset="0"/>
              </a:rPr>
              <a:t>const</a:t>
            </a:r>
            <a:r>
              <a:rPr lang="en-US" sz="1600" dirty="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    private:</a:t>
            </a:r>
          </a:p>
          <a:p>
            <a:pPr marL="1257300" lvl="3" indent="0">
              <a:buNone/>
            </a:pPr>
            <a:r>
              <a:rPr lang="en-CA" sz="1600" dirty="0">
                <a:latin typeface="Consolas" panose="020B0609020204030204" pitchFamily="49" charset="0"/>
                <a:cs typeface="Consolas" panose="020B0609020204030204" pitchFamily="49" charset="0"/>
              </a:rPr>
              <a:t>        Node *</a:t>
            </a:r>
            <a:r>
              <a:rPr lang="en-CA" sz="1600" dirty="0" err="1">
                <a:latin typeface="Consolas" panose="020B0609020204030204" pitchFamily="49" charset="0"/>
                <a:cs typeface="Consolas" panose="020B0609020204030204" pitchFamily="49" charset="0"/>
              </a:rPr>
              <a:t>p_list_head</a:t>
            </a:r>
            <a:r>
              <a:rPr lang="en-CA" sz="1600" dirty="0">
                <a:latin typeface="Consolas" panose="020B0609020204030204" pitchFamily="49" charset="0"/>
                <a:cs typeface="Consolas" panose="020B0609020204030204" pitchFamily="49" charset="0"/>
              </a:rPr>
              <a:t>_;</a:t>
            </a:r>
          </a:p>
          <a:p>
            <a:pPr marL="1257300" lvl="3" indent="0">
              <a:buNone/>
            </a:pP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6534976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89146</TotalTime>
  <Words>5691</Words>
  <Application>Microsoft Office PowerPoint</Application>
  <PresentationFormat>On-screen Show (4:3)</PresentationFormat>
  <Paragraphs>1399</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MS PGothic</vt:lpstr>
      <vt:lpstr>Arial</vt:lpstr>
      <vt:lpstr>Calibri</vt:lpstr>
      <vt:lpstr>Consolas</vt:lpstr>
      <vt:lpstr>Constantia</vt:lpstr>
      <vt:lpstr>Georgia</vt:lpstr>
      <vt:lpstr>Times New Roman</vt:lpstr>
      <vt:lpstr>Custom Design</vt:lpstr>
      <vt:lpstr>Linked Lists</vt:lpstr>
      <vt:lpstr>Outline</vt:lpstr>
      <vt:lpstr>A linked list</vt:lpstr>
      <vt:lpstr>Initialization and constructors</vt:lpstr>
      <vt:lpstr>Initialization and constructors</vt:lpstr>
      <vt:lpstr>Initialization and constructors</vt:lpstr>
      <vt:lpstr>Linked_list::empty()</vt:lpstr>
      <vt:lpstr>Linked_list::empty()</vt:lpstr>
      <vt:lpstr>Linked_list::size()</vt:lpstr>
      <vt:lpstr>Linked_list::size()</vt:lpstr>
      <vt:lpstr>Linked_list::size()</vt:lpstr>
      <vt:lpstr>Linked_list::push_front(…)</vt:lpstr>
      <vt:lpstr>Linked_list::push_front(…)</vt:lpstr>
      <vt:lpstr>Linked_list::push_front(…)</vt:lpstr>
      <vt:lpstr>Linked_list::push_front(…)</vt:lpstr>
      <vt:lpstr>Linked_list::push_front(…)</vt:lpstr>
      <vt:lpstr>Linked_list::push_front(…)</vt:lpstr>
      <vt:lpstr>Linked_list::push_front(…)</vt:lpstr>
      <vt:lpstr>Linked_list::push_front(…)</vt:lpstr>
      <vt:lpstr>Linked_list::push_front(…)</vt:lpstr>
      <vt:lpstr>Linked_list::push_front(…)</vt:lpstr>
      <vt:lpstr>Linked_list::push_front(…)</vt:lpstr>
      <vt:lpstr>Linked_list::push_front(…)</vt:lpstr>
      <vt:lpstr>Linked_list::front()</vt:lpstr>
      <vt:lpstr>Linked_list::front()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Linked_list::pop_front()</vt:lpstr>
      <vt:lpstr>Linked_list::clear()</vt:lpstr>
      <vt:lpstr>Linked_list::clear()</vt:lpstr>
      <vt:lpstr>Linked_list::clear()</vt:lpstr>
      <vt:lpstr>Memory leaks</vt:lpstr>
      <vt:lpstr>Destructor</vt:lpstr>
      <vt:lpstr>Linked_list::~Linked_list()</vt:lpstr>
      <vt:lpstr>Linked_list::~Linked_list()</vt:lpstr>
      <vt:lpstr>Accessing the kth entry</vt:lpstr>
      <vt:lpstr>Accessing the nth entry</vt:lpstr>
      <vt:lpstr>Operator overloading</vt:lpstr>
      <vt:lpstr>Operator overloading</vt:lpstr>
      <vt:lpstr>Operator overloading</vt:lpstr>
      <vt:lpstr>Operator overloading</vt:lpstr>
      <vt:lpstr>Operator overloading</vt:lpstr>
      <vt:lpstr>Converting a linked list to a string</vt:lpstr>
      <vt:lpstr>Converting a linked list to a string</vt:lpstr>
      <vt:lpstr>Accessing the kth entry</vt:lpstr>
      <vt:lpstr>How does std::cout work?</vt:lpstr>
      <vt:lpstr>Finding an entry</vt:lpstr>
      <vt:lpstr>Finding an entry</vt:lpstr>
      <vt:lpstr>Error checking</vt:lpstr>
      <vt:lpstr>Linked lists</vt:lpstr>
      <vt:lpstr>Summary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1589</cp:revision>
  <dcterms:created xsi:type="dcterms:W3CDTF">2009-09-11T23:00:44Z</dcterms:created>
  <dcterms:modified xsi:type="dcterms:W3CDTF">2019-11-21T23:49:13Z</dcterms:modified>
</cp:coreProperties>
</file>